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notesSlides/notesSlide13.xml" ContentType="application/vnd.openxmlformats-officedocument.presentationml.notesSlide+xml"/>
  <Override PartName="/ppt/ink/ink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6.xml" ContentType="application/inkml+xml"/>
  <Override PartName="/ppt/ink/ink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259" r:id="rId3"/>
    <p:sldId id="260" r:id="rId4"/>
    <p:sldId id="414" r:id="rId5"/>
    <p:sldId id="261" r:id="rId6"/>
    <p:sldId id="415" r:id="rId7"/>
    <p:sldId id="270" r:id="rId8"/>
    <p:sldId id="271" r:id="rId9"/>
    <p:sldId id="272" r:id="rId10"/>
    <p:sldId id="416" r:id="rId11"/>
    <p:sldId id="411" r:id="rId12"/>
    <p:sldId id="417" r:id="rId13"/>
    <p:sldId id="274" r:id="rId14"/>
    <p:sldId id="418" r:id="rId15"/>
    <p:sldId id="434" r:id="rId16"/>
    <p:sldId id="419" r:id="rId17"/>
    <p:sldId id="421" r:id="rId18"/>
    <p:sldId id="422" r:id="rId19"/>
    <p:sldId id="420" r:id="rId20"/>
    <p:sldId id="423" r:id="rId21"/>
    <p:sldId id="424" r:id="rId22"/>
    <p:sldId id="425" r:id="rId23"/>
    <p:sldId id="426" r:id="rId24"/>
    <p:sldId id="444" r:id="rId25"/>
    <p:sldId id="429" r:id="rId26"/>
    <p:sldId id="428" r:id="rId27"/>
    <p:sldId id="430" r:id="rId28"/>
    <p:sldId id="432" r:id="rId29"/>
    <p:sldId id="427" r:id="rId30"/>
    <p:sldId id="445" r:id="rId31"/>
    <p:sldId id="446" r:id="rId32"/>
    <p:sldId id="447" r:id="rId33"/>
    <p:sldId id="433" r:id="rId34"/>
    <p:sldId id="435" r:id="rId35"/>
    <p:sldId id="436" r:id="rId36"/>
    <p:sldId id="438" r:id="rId37"/>
    <p:sldId id="442" r:id="rId38"/>
    <p:sldId id="437" r:id="rId39"/>
    <p:sldId id="439" r:id="rId40"/>
    <p:sldId id="440" r:id="rId41"/>
    <p:sldId id="441" r:id="rId42"/>
    <p:sldId id="443" r:id="rId43"/>
    <p:sldId id="406" r:id="rId44"/>
    <p:sldId id="268"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FC6D8EDB-2BE1-4D3B-942D-22CB00E567F6}">
          <p14:sldIdLst>
            <p14:sldId id="259"/>
          </p14:sldIdLst>
        </p14:section>
        <p14:section name="内容" id="{CF2F5631-27DB-4FDC-810F-EE6E050D46E4}">
          <p14:sldIdLst>
            <p14:sldId id="260"/>
            <p14:sldId id="414"/>
            <p14:sldId id="261"/>
            <p14:sldId id="415"/>
            <p14:sldId id="270"/>
            <p14:sldId id="271"/>
            <p14:sldId id="272"/>
            <p14:sldId id="416"/>
            <p14:sldId id="411"/>
            <p14:sldId id="417"/>
            <p14:sldId id="274"/>
            <p14:sldId id="418"/>
            <p14:sldId id="434"/>
            <p14:sldId id="419"/>
            <p14:sldId id="421"/>
            <p14:sldId id="422"/>
            <p14:sldId id="420"/>
            <p14:sldId id="423"/>
            <p14:sldId id="424"/>
            <p14:sldId id="425"/>
            <p14:sldId id="426"/>
            <p14:sldId id="444"/>
            <p14:sldId id="429"/>
            <p14:sldId id="428"/>
            <p14:sldId id="430"/>
            <p14:sldId id="432"/>
            <p14:sldId id="427"/>
            <p14:sldId id="445"/>
            <p14:sldId id="446"/>
            <p14:sldId id="447"/>
            <p14:sldId id="433"/>
            <p14:sldId id="435"/>
            <p14:sldId id="436"/>
            <p14:sldId id="438"/>
            <p14:sldId id="442"/>
            <p14:sldId id="437"/>
            <p14:sldId id="439"/>
            <p14:sldId id="440"/>
            <p14:sldId id="441"/>
            <p14:sldId id="443"/>
            <p14:sldId id="406"/>
          </p14:sldIdLst>
        </p14:section>
        <p14:section name="附录" id="{6879D088-4D97-457B-B813-97BDF78E742F}">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C7F"/>
    <a:srgbClr val="D1282E"/>
    <a:srgbClr val="F9EAE8"/>
    <a:srgbClr val="F3D1CC"/>
    <a:srgbClr val="526D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76"/>
    <p:restoredTop sz="93795" autoAdjust="0"/>
  </p:normalViewPr>
  <p:slideViewPr>
    <p:cSldViewPr snapToGrid="0">
      <p:cViewPr varScale="1">
        <p:scale>
          <a:sx n="111" d="100"/>
          <a:sy n="111" d="100"/>
        </p:scale>
        <p:origin x="21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11:36.262"/>
    </inkml:context>
    <inkml:brush xml:id="br0">
      <inkml:brushProperty name="width" value="0.05" units="cm"/>
      <inkml:brushProperty name="height" value="0.05" units="cm"/>
      <inkml:brushProperty name="color" value="#E71224"/>
    </inkml:brush>
  </inkml:definitions>
  <inkml:trace contextRef="#ctx0" brushRef="#br0">265 355 8191,'-9'0'0,"-1"0"5063,-4 0-5063,3 0 2818,-1 0-2818,-4 0 1719,2 0-1719,-6 0 6784,4 7-6784,2 4 0,1 6 0,4 2 0,-3 2 0,3 2 0,2 3 0,3 3 0,3-1 0,-1 1 0,0 2 0,-2 4 0,-1 3 0,-2 4 0,-1 1 0,1 0 0,0 0 0,1 2 0,0 2 0,0-3 0,1-3 0,2 9 0,0-21 0,0 15 0,3-25 0,0 6 0,0 1 0,0-3 0,0 2 0,0-1 0,0-2 0,0 0 0,0-3 0,1-1 0,2 1 0,3 2 0,2 0 0,2 1 0,-1 2 0,2 2 0,1 0 0,2 1 0,2 0 0,0-1 0,0 1 0,0-1 0,1 0 0,6 3 0,-8-7 0,7 4 0,-8-7 0,4 4 0,0 0 0,2 3 0,4 1 0,3 1 0,2-1 0,2-1 0,1-1 0,3-2 0,3-1 0,3 0 0,0-2 0,-1-3 0,-1-2 0,1-1 0,2 0 0,3-1 0,1-3 0,4-4 0,1-1 0,34-1 0,-31-2 0,38 1 0,-43-3 0,23 0 0,-2 0 0,9 0 0,4 0 0,-7 0 0,3 0 0,-9 0 0,1 0 0,-2 0 0,-2 0 0,-1-1 0,1-4 0,-1-1 0,-1-2 0,-4 1 0,1 1 0,-3 0 0,-1 0 0,0-2 0,-1 1 0,0-1 0,-2-1 0,11-2 0,-26 2 0,19-4 0,-20 7 0,14-2 0,-1 0 0,0 2 0,4 0 0,0 1 0,2 2 0,-2 0 0,-5 0 0,-1 0 0,-1 0 0,-2 0 0,-4 2 0,-4-1 0,-1 0 0,-4-1 0,-2-1 0,-3 0 0,-3 2 0,1-1 0,0 3 0,1-2 0,2-1 0,5 1 0,-11-1 0,9 1 0,-10-1 0,5-1 0,3-1 0,6-1 0,2-1 0,3 0 0,0 0 0,-5 1 0,1 1 0,-2 1 0,0 1 0,-1 1 0,-2-1 0,-3 0 0,0-1 0,-1 1 0,1-1 0,-3-3 0,-1 0 0,-1-2 0,-2-1 0,10-1 0,-14 3 0,11-3 0,-11 4 0,7-3 0,2-1 0,2-2 0,0-3 0,1 1 0,-3-1 0,-2-1 0,-4 0 0,-1-3 0,0-3 0,-3-4 0,-1-6 0,-1-5 0,-1-4 0,-2-1 0,-2 0 0,-2-1 0,-3 1 0,-3 3 0,-3 6 0,0 5 0,0 0 0,0 11 0,0-5 0,-6 6 0,-13-7 0,-9-5 0,-13-7 0,-12-11 0,-5-12 0,-5-8 0,5 1 0,4 5 0,3 2 0,1 2 0,3 3 0,5 9 0,2 6 0,1 6 0,1 5 0,1 5 0,0 4 0,-1 2 0,-5 3 0,-2-1 0,-3 1 0,-13-2 0,19 2 0,-21-4 0,22 7 0,-10-5 0,-1 2 0,-5-6 0,-6-2 0,-5-1 0,-1-1 0,1 4 0,-2-1 0,0 1 0,-5-1 0,2 1 0,2 3 0,3 2 0,1 2 0,1 2 0,2 2 0,3 3 0,3 2 0,0 1 0,3 2 0,0 1 0,0 0 0,-5 0 0,14 0 0,-10 0 0,17 0 0,-13 0 0,-1 0 0,-6 0 0,-1 0 0,2 0 0,1 0 0,2 0 0,-1 0 0,-2 0 0,0 0 0,0 0 0,2 0 0,1 0 0,1 2 0,2 1 0,-1 2 0,2 2 0,1 2 0,-1 2 0,5-1 0,0 1 0,-6 2 0,17-4 0,-16 3 0,19-4 0,-7 2 0,2 0 0,0 1 0,2-1 0,1 1 0,3-1 0,1 0 0,1 1 0,-1 1 0,2 1 0,1 1 0,2 1 0,2 0 0,3 1 0,2-1 0,3 1 0,0-1 0,-1 0 0,-1 1 0,1-1 0,1 0 0,-5 1 0,4-2 0,-8 2 0,8-7 0,-7 2 0,3-2 0,-5 1 0,-2 0 0,1 0 0,-2 0 0,1-1 0,-1 1 0,0 0 0,1-1 0,2 1 0,2-1 0,4-1 0,2-2 0,4-1 0,1-2 0,2-1 0,2-1 0,2-1 0,2 0 0,2-2 0,0 2 0,2-2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7T04:33:57.211"/>
    </inkml:context>
    <inkml:brush xml:id="br0">
      <inkml:brushProperty name="width" value="0.05" units="cm"/>
      <inkml:brushProperty name="height" value="0.05" units="cm"/>
      <inkml:brushProperty name="color" value="#E71224"/>
    </inkml:brush>
  </inkml:definitions>
  <inkml:trace contextRef="#ctx0" brushRef="#br0">0 81 24575,'0'16'0,"0"6"0,0 12 0,0 13 0,0 5 0,0 20 0,0 19 0,0 9 0,0-43 0,0 1-682,0-4 1,0 0 681,0 2 0,0 1 0,0 4 0,0 0 0,0-3 0,0-1 0,0-3 0,0 0 0,0-3 0,0-1 0,0 47 0,0 3 0,0-42 0,0-2 0,0 19 0,0-23 0,0-1 0,0 18 0,0 19 0,0-2 0,0-4 0,0 4 0,0-1 206,1-2-206,4-4 0,2-9 0,3-1 0,0-6 283,0-1-283,-3 0 0,0-10 0,-1 1 686,0 7-686,0 12 0,0 10 0,-1 0 188,-1-10-188,-1-10 0,0 8 0,-3-29 0,0 14 0,0-26 0,0 11 0,0-1 0,3-2 0,0 4 0,1-1 0,1 3 0,-1 1 0,2-1 0,0 2 0,2 1 0,1 3 0,0 0 0,0 0 0,-2 0 0,-1-1 0,0 4 0,0 1 0,2-1 0,-1 0 0,1-2 0,4 9 0,-7-14 0,5 16 0,-4-20 0,1 13 0,1-3 0,1 5 0,0-1 0,1-1 0,-1 0 0,-2-6 0,-1-1 0,3-9 0,1-4 0,1-4 0,-1-4 0,2-3 0,2-3 0,3-2 0,2-2 0,4-2 0,1-1 0,2-4 0,6-1 0,3-2 0,4-2 0,12-2 0,30-2 0,-20 0 0,35 0 0,-28 0 0,24 0-618,5 0 618,-40-1 0,0-2 0,3-1 0,0-1 0,3-1 0,0-2 0,0 0 0,-1 0 0,-3-1 0,1 0 0,5-1 0,2 1 0,-4 0 0,1 1 0,2 0 0,0 0 0,-2 0 0,-2 1 0,-9 1 0,0-1 0,-2 1 0,-1-1 0,43-4 0,-8 1 0,1 1 0,-5 0 0,-11-1 0,-8 0 0,-8-1 0,-1-4 0,-18 5 618,7 0-618,-17 4 0,4-2 0,0 0 0,-3-2 0,-3 0 0,0-1 0,-2 0 0,-2 0 0,-1-3 0,-4-1 0,-2-3 0,0-3 0,-4 0 0,-1-3 0,-4-6 0,-2-3 0,-1-6 0,-2-8 0,-4-3 0,-6-13 0,-6-17 0,0-11 0,8 38 0,1-2-513,-1-17 1,1 0 512,2 17 0,1-1 0,-6-26 0,1-2 0,2 20 0,0-1 0,-2-17 0,0-3-1388,0 1 1,1-1 1387,0-7 0,0-2 0,-2 0 0,1 0-598,-1 1 0,1 2 598,2 5 0,0 4 0,1 14 0,1 2 0,1 2 0,0 1 0,0 2 0,-1 1-132,0 4 1,-1-1 131,0 2 0,1 1 0,-6-40 0,2 1 0,0 1 0,0-3 0,-2 5 0,-1 12 0,0-9 0,1 12 0,-1 0 0,1-1 0,0 15 801,3-18-801,3 31 2666,2-15-2666,-1 30 1444,0-10-1444,-2 4 348,-1-4-348,-1-4 0,-3 3 0,1 2 0,0 6 0,1 2 0,0 2 0,0 4 0,1 3 0,-1 5 0,2 4 0,-1 1 0,2 2 0,1 1 0,1 0 0,3 2 0,1 2 0,0 2 0,-1 1 0,-1 2 0,-2 1 0,-1 2 0,-2 0 0,1 0 0,-5 0 0,-3 0 0,-5 0 0,-5 0 0,-2 0 0,-6 0 0,-4 0 0,-2 0 0,-5 0 0,-4 0 0,-3 0 0,-4 0 0,2 0 0,-2 0 0,-5 0 0,-1 0 0,-1 0 0,-5-6 0,-11-2 0,21-3 0,-19-2 0,27 0 0,-13 0 0,3-3 0,1 1 0,0 2 0,-1-4 0,-1 0 0,7 1 0,6 1 0,3 1 0,2 2 0,-1 0 0,2 1 0,0-1 0,1 0 0,0 0 0,-3 0 0,-1 0 0,-3 0 0,-1 0 0,0 0 0,4 2 0,1 1 0,-4-2 0,19 5 0,-8-7 0,18 5 0,-4-2 0,0 2 0,5 0 0,1 1 0,3-1 0,1 1 0,1 3 0,2 3 0,1 1 0,3 0 0,0 0 0,0 0 0,1 0 0,0 0 0,1 0 0,-1 0 0,1 0 0,0 0 0,-1 0 0,3 0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7T04:34:01.695"/>
    </inkml:context>
    <inkml:brush xml:id="br0">
      <inkml:brushProperty name="width" value="0.05" units="cm"/>
      <inkml:brushProperty name="height" value="0.05" units="cm"/>
      <inkml:brushProperty name="color" value="#E71224"/>
    </inkml:brush>
  </inkml:definitions>
  <inkml:trace contextRef="#ctx0" brushRef="#br0">0 0 24575,'5'18'0,"-1"5"0,-4 13 0,0 14-8503,0 30 8503,0-15 0,0-1 0,0 0 1719,0-2-1719,0-4 0,0 3 0,0 18 0,0 11 0,0 2-455,0-1 455,0 2 0,0 7 0,0-12 0,0-5 0,0-7 0,0-10 0,0-7 0,0-6 6558,1-6-6558,4-7 0,2-5 0,4-8 681,2-5-681,3-3 0,-1-5 0,0-2 0,2-4 0,10-3 0,-6-2 0,14-3 0,1 0 0,17 0 0,13 0 0,11 0 0,9 1 0,13 2 0,-47-1 0,0 0 0,3 0 0,0 0 0,45 0 0,-8-2 0,-5 0 0,-8 0 0,-1 0 0,-5 0 0,-10-3 0,-10-7 0,-10-6 0,-5-5 0,-3-2 0,-4 1 0,-4-2 0,-3 0 0,-2-3 0,-1-4 0,-5 10 0,1-5 0,-7 11 0,2-5 0,-2 1 0,0-2 0,0-1 0,-2 1 0,-3-1 0,-4 1 0,-1 0 0,0-3 0,0-2 0,0-3 0,0-2 0,0-1 0,0-4 0,-2-1 0,-3-1 0,-3 1 0,-4 3 0,-2 1 0,0 1 0,-2-5 0,-2-8 0,3 12 0,-6-8 0,3 12 0,-4-7 0,-4-5 0,-3-2 0,-3 0 0,-5-2 0,1 3 0,-1 1 0,0 4 0,1 3 0,4 6 0,3 2 0,0 0 0,-8-3 0,-5-2 0,0 2 0,2 3 0,6 9 0,3 3 0,1 2 0,0 3 0,-3-1 0,7 7 0,-3-2 0,10 5 0,-4 0 0,1 0 0,-3 0 0,-3 0 0,-2 0 0,1 0 0,-2 0 0,-1 0 0,-1 0 0,0 0 0,-1 0 0,1 0 0,-1 0 0,3 0 0,2 2 0,3 2 0,1 3 0,1 3 0,1 0 0,2 1 0,0-1 0,-4 2 0,9-4 0,-8 4 0,9-5 0,-5 3 0,3 0 0,2-3 0,3-2 0,2-3 0,1-2 0,4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7T04:34:23.005"/>
    </inkml:context>
    <inkml:brush xml:id="br0">
      <inkml:brushProperty name="width" value="0.05" units="cm"/>
      <inkml:brushProperty name="height" value="0.05" units="cm"/>
      <inkml:brushProperty name="color" value="#00A0D7"/>
    </inkml:brush>
  </inkml:definitions>
  <inkml:trace contextRef="#ctx0" brushRef="#br0">1006 58 24575,'-13'0'0,"-1"0"0,-3 0 0,-5 0 0,-3 0 0,-14 3 0,-4 3 0,-1 5 0,-2 6 0,2 5 0,-6 5 0,-3 1 0,4 2 0,2 0 0,2 2 0,3 3 0,3 2 0,3 3 0,5 0 0,0 1 0,1 1 0,1 4 0,1 0 0,4-1 0,0-1 0,0 1 0,-5 7 0,12-14 0,-4 8 0,13-14 0,-4 7 0,4 1 0,-1 7 0,3 5 0,3 8 0,0 1 0,3 1 0,0-3 0,0 0 0,0-2 0,0-5 0,0-3 0,1-1 0,6-3 0,7-2 0,9-2 0,5-1 0,4 0 0,3 2 0,1-1 0,17 9 0,-22-16 0,32 13 0,-37-27 0,31 15 0,-11-12 0,14 5 0,8-2 0,8-1 0,4-1 0,0-4 0,-2-2 0,-9-4 0,-2-4 0,-5-1 0,-6-4 0,-4-2 0,-2-2 0,-1-1 0,0 0 0,0 2 0,-2 1 0,4 0 0,2 0 0,1 0 0,-3 0 0,-3 0 0,11 0 0,-22-3 0,16 0 0,-24 0 0,7 0 0,0 0 0,-4-2 0,0-7 0,-2-3 0,-1-5 0,-5 0 0,0 1 0,0-3 0,-1 1 0,0-1 0,-4 1 0,0 0 0,3-2 0,0-1 0,2 0 0,-5 1 0,2-1 0,-2 0 0,-1 0 0,2 0 0,3-3 0,-9 7 0,7-10 0,-10 8 0,5-7 0,0-3 0,-3 3 0,3-5 0,-2 0 0,1 1 0,-2-1 0,-2 4 0,0 0 0,-1 1 0,1 1 0,-2 0 0,-3-1 0,-2-1 0,-3 0 0,-1-2 0,0 1 0,0-4 0,0-2 0,0 0 0,0-4 0,0-16 0,0 22 0,0-22 0,-3 25 0,0-11 0,-3-3 0,-2 3 0,1-5 0,-1 1 0,2 1 0,-1-2 0,0 4 0,-1 2 0,0 1 0,-1 3 0,-1 1 0,-1 1 0,0-1 0,-1 1 0,3-1 0,1 0 0,0 1 0,-1 0 0,-2 2 0,1 1 0,-1 0 0,-2-2 0,3 6 0,-2-4 0,2 8 0,-4-2 0,-1 4 0,-4 2 0,-3 5 0,-3-1 0,0 4 0,3 2 0,0 2 0,-2 0 0,-2 1 0,-1 1 0,0 2 0,0 1 0,0 1 0,-2 0 0,-1 0 0,-3 0 0,-4 0 0,0 0 0,-4 0 0,-14 0 0,21 0 0,-17 0 0,21 0 0,-6 0 0,-3 0 0,3 0 0,-6 0 0,-2 0 0,0 0 0,-4 0 0,1 0 0,-1 0 0,-1 0 0,2 0 0,2-2 0,2-1 0,4-2 0,4 0 0,5 0 0,6 3 0,3 1 0,3 1 0,2 0 0,4 0 0,0 0 0,5 0 0,-2-2 0,6-2 0,1 1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11:39.437"/>
    </inkml:context>
    <inkml:brush xml:id="br0">
      <inkml:brushProperty name="width" value="0.05" units="cm"/>
      <inkml:brushProperty name="height" value="0.05" units="cm"/>
      <inkml:brushProperty name="color" value="#E71224"/>
    </inkml:brush>
  </inkml:definitions>
  <inkml:trace contextRef="#ctx0" brushRef="#br0">0 1922 24575,'6'-18'0,"13"-33"0,17-25 0,0 5 0,4-5-2141,1 1 1,2 0 2140,-11 17 0,0-1 0,1 1 0,12-21 0,0 3 0,-1 4 0,1 3 46,-5 8 0,0 3-46,-4 5 0,0 1 0,4-2 0,-2 3 0,7-17 0,-7 15 0,-2 4 959,-11 15-959,14-23 0,-21 36 0,1-2 2147,-6 5-2147,-2 4 1083,-2 3-1083,0-1 0,-1-2 0,1-4 0,1-4 0,3-3 0,4-4 0,0 0 0,0-3 0,-1 0 0,-2 2 0,-2 3 0,-3 6 0,0 5 0,-2 5 0,-3 4 0,-4 3 0,-3 1 0,1 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11:40.602"/>
    </inkml:context>
    <inkml:brush xml:id="br0">
      <inkml:brushProperty name="width" value="0.05" units="cm"/>
      <inkml:brushProperty name="height" value="0.05" units="cm"/>
      <inkml:brushProperty name="color" value="#E71224"/>
    </inkml:brush>
  </inkml:definitions>
  <inkml:trace contextRef="#ctx0" brushRef="#br0">0 51 8191,'13'-4'0,"-1"2"5063,8 0-5063,4 2 2818,16 0-2818,-9 0 1719,31 0-1719,-35 0 6784,25 0-6784,-24 0 0,7 0 0,-5 0 0,-3 0 0,-5 0 0,-3 0 0,-3 0 0,-2 0 0,-2-1 0,-1-1 0,1-2 0,0-1 0,3 0 0,0-1 0,2-1 0,-1 2 0,0 1 0,-2 1 0,0 3 0,0 0 0,-5 0 0,2 0 0,-5 0 0,1 0 0,0 0 0,-1 0 0,-2 1 0,-3 2 0,0 3 0,-1 5 0,0 2 0,0 3 0,0-1 0,0 2 0,0 1 0,0 3 0,0 1 0,0-1 0,0 2 0,0 1 0,0 6 0,0-8 0,0 6 0,0-9 0,0 4 0,2-2 0,3-1 0,1-1 0,2-1 0,-2-1 0,-2-3 0,0-2 0,0-1 0,1-2 0,0-1 0,-1 0 0,0-1 0,-1-1 0,0-1 0,1-2 0,-2-2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36:37.410"/>
    </inkml:context>
    <inkml:brush xml:id="br0">
      <inkml:brushProperty name="width" value="0.05" units="cm"/>
      <inkml:brushProperty name="height" value="0.05" units="cm"/>
      <inkml:brushProperty name="color" value="#E71224"/>
    </inkml:brush>
  </inkml:definitions>
  <inkml:trace contextRef="#ctx0" brushRef="#br0">0 11 24575,'0'10'0,"0"5"0,0 4 0,0 10 0,0 7 0,0 7 0,0 5 0,0 1 0,0-3 0,0-1 0,0 2 0,0-2 0,0 0 0,0-1 0,0-5 0,0-1 0,0 3 0,0-13 0,0 8 0,0-15 0,0 4 0,0-1 0,0-1 0,0-2 0,0 0 0,0-3 0,0 0 0,0-1 0,0 0 0,0 1 0,0-1 0,0 0 0,1 0 0,2-1 0,-1-1 0,0 0 0,-2 0 0,0 1 0,0 0 0,0-2 0,0 5 0,0-7 0,0 8 0,0-7 0,0 4 0,0 0 0,0 2 0,0 1 0,0 2 0,0 2 0,0-2 0,0 1 0,0-2 0,0 1 0,0-1 0,0-1 0,0 2 0,0-1 0,0-1 0,0 0 0,0-2 0,0-1 0,0 1 0,0-1 0,0 1 0,0 3 0,0-7 0,0 6 0,0-7 0,0 3 0,0 1 0,0 0 0,0 3 0,0 1 0,0 0 0,0 0 0,0-3 0,0 2 0,0 0 0,0 0 0,0-1 0,0-2 0,2 1 0,0-1 0,0 0 0,0 1 0,-2-1 0,0 0 0,0 0 0,0 0 0,0 0 0,0 4 0,0-7 0,0 7 0,0-8 0,0 3 0,0 1 0,0 0 0,0 0 0,0 2 0,0-1 0,1 0 0,1 0 0,0-1 0,0 0 0,0-1 0,0 1 0,0 1 0,0 0 0,0 1 0,0-1 0,1 1 0,-1 1 0,-2 1 0,1-2 0,2 3 0,-1-9 0,0 8 0,-2-8 0,0 6 0,0 1 0,0-1 0,0 2 0,0-1 0,0 2 0,0 2 0,0-1 0,0 0 0,0 0 0,0 1 0,0 1 0,0-1 0,0 1 0,0 1 0,0 0 0,0-1 0,0 3 0,0 0 0,0 4 0,0-1 0,2 0 0,1 1 0,0 6 0,1-11 0,-2 6 0,1-12 0,1 6 0,-1-2 0,-1 0 0,0 0 0,-2-1 0,0 1 0,0-1 0,1-4 0,1 1 0,0 1 0,0 0 0,-1 0 0,-1 0 0,2 0 0,0 1 0,1 0 0,1 2 0,-1 0 0,-1 0 0,0 3 0,-2 2 0,0-8 0,2 7 0,1-8 0,-1 4 0,0 0 0,-2-3 0,0 1 0,0 3 0,0-1 0,0 2 0,0-2 0,0-1 0,0 2 0,0-2 0,0 1 0,0-1 0,0-1 0,0 0 0,0 0 0,0 1 0,0 2 0,0 2 0,0 0 0,0 1 0,0 0 0,0-1 0,0 11 0,0-14 0,0 15 0,0-15 0,0 6 0,0-1 0,0 2 0,0 1 0,0 2 0,0 1 0,0-4 0,0 1 0,0 0 0,0 1 0,0 1 0,0 0 0,0-1 0,0 2 0,0-1 0,0-3 0,0-1 0,0 0 0,0 0 0,0 1 0,0 6 0,0-13 0,0 5 0,0-12 0,0 4 0,0-2 0,0-1 0,0 1 0,0 1 0,0 2 0,0 0 0,0-3 0,0 0 0,0-1 0,0 0 0,0 1 0,0 0 0,0 0 0,0 0 0,0 0 0,0 1 0,0 0 0,0 0 0,0-1 0,0 0 0,0-2 0,0 7 0,0-11 0,0 7 0,0-10 0,0 3 0,0 1 0,0-3 0,0 0 0,0 0 0,0 1 0,0 0 0,0-3 0,0-1 0,0-1 0,0-1 0,0 0 0,2-2 0,0-3 0,1-1 0,2-1 0,2 0 0,5 0 0,2 0 0,4-2 0,1-2 0,5-3 0,1 0 0,5 2 0,6 3 0,13 2 0,24 0 0,11-1 0,6-3 0,7-4 0,-3-4 0,-43 6 0,0-1 0,1 1 0,-2 0 0,41-2 0,-17 3 0,-27 4 0,-19 1 0,-15 0 0,-5 0 0,0 0 0,0 0 0,-1 0 0,1 0 0,0 0 0,0 1 0,2 2 0,0 1 0,1 1 0,2-1 0,-1 0 0,1 0 0,-1-1 0,-1 0 0,-1 0 0,0 0 0,0 1 0,0 0 0,2 3 0,1-2 0,4 3 0,2-3 0,5 1 0,1-1 0,2 2 0,5 0 0,-2 1 0,0 2 0,-2-1 0,-6-2 0,0-2 0,-3 0 0,-2 0 0,-4 0 0,0 0 0,1 1 0,-1 0 0,1-1 0,1 2 0,0-2 0,2 0 0,2 2 0,-1-1 0,4 5 0,-8-4 0,4 1 0,-5-4 0,2 0 0,-1-2 0,-2 2 0,-2-2 0,1 0 0,-3-1 0,0-1 0,0 0 0,0 0 0,-1 0 0,1 0 0,-1 0 0,-1 0 0,0 0 0,-1 0 0,2 0 0,1-1 0,-2-1 0,0-1 0,-1-1 0,1 0 0,2-2 0,1-2 0,-2 2 0,1-3 0,-2 3 0,2-2 0,-1 1 0,1-3 0,0-1 0,1 1 0,-1-1 0,1 3 0,-2 0 0,-1 0 0,-2 0 0,0 0 0,0 0 0,0 0 0,0 0 0,0 1 0,-1-3 0,1 0 0,2-2 0,-2 1 0,2 1 0,-2-2 0,0 3 0,1-5 0,-3 5 0,2-2 0,-2 1 0,0-3 0,2 0 0,-2 0 0,0 0 0,-1-1 0,-1-1 0,1-1 0,1-2 0,1 1 0,-1 0 0,-1-2 0,-1-2 0,0-1 0,0-1 0,0 2 0,0-1 0,1 1 0,1-1 0,1 0 0,0 1 0,0-2 0,-1 5 0,0-5 0,0 7 0,0-3 0,0 2 0,0-2 0,-1-3 0,1-2 0,1 1 0,1 0 0,0 2 0,-2 0 0,-1 1 0,-1 0 0,0-1 0,0-1 0,0-1 0,0 0 0,0-1 0,0-2 0,0-2 0,0-1 0,0 0 0,0 3 0,0 1 0,4-7 0,-3 14 0,3-11 0,-4 13 0,0-4 0,0-2 0,0 1 0,0-4 0,0-1 0,0 2 0,0 1 0,0 0 0,0-1 0,0-2 0,0-3 0,0 0 0,-1 0 0,-1 0 0,0 3 0,-1 1 0,3 2 0,0 2 0,0 3 0,0 0 0,0-3 0,0 9 0,0-7 0,0 9 0,0-4 0,0-1 0,0-2 0,0 2 0,0-1 0,-1 0 0,-1 0 0,0-2 0,0 1 0,0-1 0,1 1 0,-1-1 0,0-1 0,0-1 0,0-1 0,-1 1 0,1 2 0,-2-2 0,1 0 0,1 0 0,-4-4 0,5 10 0,-3-7 0,4 8 0,0-4 0,0-2 0,-2 0 0,0-1 0,-1 1 0,-1 1 0,2-1 0,-1 0 0,-1-3 0,0 2 0,0 0 0,-1 0 0,1 0 0,0-1 0,2 0 0,1-1 0,1 0 0,-2-1 0,0 0 0,0 0 0,0 3 0,1-2 0,1 1 0,0-2 0,0-3 0,-2 6 0,0-5 0,-1 9 0,1-5 0,0 0 0,0 0 0,-1 0 0,1 3 0,0 0 0,-1 1 0,1-1 0,1 1 0,0 0 0,-1-1 0,-1 1 0,1-1 0,2 2 0,0 1 0,0 1 0,0 0 0,-2 0 0,0-1 0,-1 0 0,1 0 0,2-4 0,0 8 0,0-7 0,0 7 0,0-3 0,0 0 0,0-1 0,0-1 0,0 0 0,0 0 0,0 0 0,0 0 0,0-1 0,0 0 0,-1-1 0,-3 1 0,-3-1 0,1 1 0,1 0 0,2 1 0,0 5 0,-5 3 0,0-5 0,1-4 0,3-2 0,4-9 0,0 14 0,0-11 0,0 7 0,0-5 0,0-1 0,0-2 0,0 1 0,0-1 0,0 1 0,0 1 0,0-1 0,0 1 0,0-2 0,0 0 0,0-1 0,0-2 0,0-2 0,0 0 0,-2 1 0,0-7 0,0 0 0,0-1 0,1-6 0,1 5 0,0-12 0,0 11 0,0-12 0,0 17 0,0-11 0,0 5 0,0 1 0,0-2 0,0 5 0,0-1 0,0 2 0,0 4 0,0 0 0,0 0 0,0 0 0,0 0 0,0 1 0,0 1 0,2 1 0,0 1 0,1 2 0,-1 0 0,-2 1 0,0-1 0,0-2 0,0-7 0,0 8 0,0-9 0,0 11 0,0-8 0,0-1 0,0-3 0,0-5 0,0-2 0,0-2 0,0-1 0,0 1 0,0 1 0,0 2 0,0 2 0,0 1 0,-1 5 0,-1 5 0,-1 6 0,1 4 0,2-1 0,0 2 0,0-2 0,0 1 0,0 0 0,0 2 0,0-1 0,0 9 0,0-3 0,-3 9 0,-2 0 0,-3 2 0,-5 3 0,-5 3 0,-12 6 0,-5 3 0,-4 2 0,1-1 0,1-3 0,-10-1 0,-7 1 0,-5 0 0,-13-2 0,29-3 0,-17-4 0,22-2 0,-10 0 0,-2 0 0,3 0 0,0-2 0,-6-4 0,-1-4 0,-1-1 0,-5 0 0,4 0 0,0 4 0,0 0 0,15 4 0,-3 0 0,1 0 0,2 2 0,0 1 0,8 0 0,4 0 0,0 0 0,1 0 0,-1 0 0,1 0 0,-7-4 0,12 3 0,-7-5 0,12 4 0,-7-3 0,0 1 0,-2 1 0,1-2 0,1 3 0,0-1 0,2 2 0,-1-1 0,0-1 0,2 1 0,0 0 0,3 2 0,2 0 0,0 0 0,1 0 0,2 0 0,2 0 0,1 0 0,1 0 0,1 0 0,3 0 0,1 0 0,-1 0 0,-2 0 0,1 0 0,0 0 0,2 1 0,1 1 0,2 1 0,-1 1 0,0-1 0,-1-2 0,0 0 0,1-1 0,1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6:36:37.410"/>
    </inkml:context>
    <inkml:brush xml:id="br0">
      <inkml:brushProperty name="width" value="0.05" units="cm"/>
      <inkml:brushProperty name="height" value="0.05" units="cm"/>
      <inkml:brushProperty name="color" value="#E71224"/>
    </inkml:brush>
  </inkml:definitions>
  <inkml:trace contextRef="#ctx0" brushRef="#br0">0 11 24575,'0'10'0,"0"5"0,0 4 0,0 10 0,0 7 0,0 7 0,0 5 0,0 1 0,0-3 0,0-1 0,0 2 0,0-2 0,0 0 0,0-1 0,0-5 0,0-1 0,0 3 0,0-13 0,0 8 0,0-15 0,0 4 0,0-1 0,0-1 0,0-2 0,0 0 0,0-3 0,0 0 0,0-1 0,0 0 0,0 1 0,0-1 0,0 0 0,1 0 0,2-1 0,-1-1 0,0 0 0,-2 0 0,0 1 0,0 0 0,0-2 0,0 5 0,0-7 0,0 8 0,0-7 0,0 4 0,0 0 0,0 2 0,0 1 0,0 2 0,0 2 0,0-2 0,0 1 0,0-2 0,0 1 0,0-1 0,0-1 0,0 2 0,0-1 0,0-1 0,0 0 0,0-2 0,0-1 0,0 1 0,0-1 0,0 1 0,0 3 0,0-7 0,0 6 0,0-7 0,0 3 0,0 1 0,0 0 0,0 3 0,0 1 0,0 0 0,0 0 0,0-3 0,0 2 0,0 0 0,0 0 0,0-1 0,0-2 0,2 1 0,0-1 0,0 0 0,0 1 0,-2-1 0,0 0 0,0 0 0,0 0 0,0 0 0,0 4 0,0-7 0,0 7 0,0-8 0,0 3 0,0 1 0,0 0 0,0 0 0,0 2 0,0-1 0,1 0 0,1 0 0,0-1 0,0 0 0,0-1 0,0 1 0,0 1 0,0 0 0,0 1 0,0-1 0,1 1 0,-1 1 0,-2 1 0,1-2 0,2 3 0,-1-9 0,0 8 0,-2-8 0,0 6 0,0 1 0,0-1 0,0 2 0,0-1 0,0 2 0,0 2 0,0-1 0,0 0 0,0 0 0,0 1 0,0 1 0,0-1 0,0 1 0,0 1 0,0 0 0,0-1 0,0 3 0,0 0 0,0 4 0,0-1 0,2 0 0,1 1 0,0 6 0,1-11 0,-2 6 0,1-12 0,1 6 0,-1-2 0,-1 0 0,0 0 0,-2-1 0,0 1 0,0-1 0,1-4 0,1 1 0,0 1 0,0 0 0,-1 0 0,-1 0 0,2 0 0,0 1 0,1 0 0,1 2 0,-1 0 0,-1 0 0,0 3 0,-2 2 0,0-8 0,2 7 0,1-8 0,-1 4 0,0 0 0,-2-3 0,0 1 0,0 3 0,0-1 0,0 2 0,0-2 0,0-1 0,0 2 0,0-2 0,0 1 0,0-1 0,0-1 0,0 0 0,0 0 0,0 1 0,0 2 0,0 2 0,0 0 0,0 1 0,0 0 0,0-1 0,0 11 0,0-14 0,0 15 0,0-15 0,0 6 0,0-1 0,0 2 0,0 1 0,0 2 0,0 1 0,0-4 0,0 1 0,0 0 0,0 1 0,0 1 0,0 0 0,0-1 0,0 2 0,0-1 0,0-3 0,0-1 0,0 0 0,0 0 0,0 1 0,0 6 0,0-13 0,0 5 0,0-12 0,0 4 0,0-2 0,0-1 0,0 1 0,0 1 0,0 2 0,0 0 0,0-3 0,0 0 0,0-1 0,0 0 0,0 1 0,0 0 0,0 0 0,0 0 0,0 0 0,0 1 0,0 0 0,0 0 0,0-1 0,0 0 0,0-2 0,0 7 0,0-11 0,0 7 0,0-10 0,0 3 0,0 1 0,0-3 0,0 0 0,0 0 0,0 1 0,0 0 0,0-3 0,0-1 0,0-1 0,0-1 0,0 0 0,2-2 0,0-3 0,1-1 0,2-1 0,2 0 0,5 0 0,2 0 0,4-2 0,1-2 0,5-3 0,1 0 0,5 2 0,6 3 0,13 2 0,24 0 0,11-1 0,6-3 0,7-4 0,-3-4 0,-43 6 0,0-1 0,1 1 0,-2 0 0,41-2 0,-17 3 0,-27 4 0,-19 1 0,-15 0 0,-5 0 0,0 0 0,0 0 0,-1 0 0,1 0 0,0 0 0,0 1 0,2 2 0,0 1 0,1 1 0,2-1 0,-1 0 0,1 0 0,-1-1 0,-1 0 0,-1 0 0,0 0 0,0 1 0,0 0 0,2 3 0,1-2 0,4 3 0,2-3 0,5 1 0,1-1 0,2 2 0,5 0 0,-2 1 0,0 2 0,-2-1 0,-6-2 0,0-2 0,-3 0 0,-2 0 0,-4 0 0,0 0 0,1 1 0,-1 0 0,1-1 0,1 2 0,0-2 0,2 0 0,2 2 0,-1-1 0,4 5 0,-8-4 0,4 1 0,-5-4 0,2 0 0,-1-2 0,-2 2 0,-2-2 0,1 0 0,-3-1 0,0-1 0,0 0 0,0 0 0,-1 0 0,1 0 0,-1 0 0,-1 0 0,0 0 0,-1 0 0,2 0 0,1-1 0,-2-1 0,0-1 0,-1-1 0,1 0 0,2-2 0,1-2 0,-2 2 0,1-3 0,-2 3 0,2-2 0,-1 1 0,1-3 0,0-1 0,1 1 0,-1-1 0,1 3 0,-2 0 0,-1 0 0,-2 0 0,0 0 0,0 0 0,0 0 0,0 0 0,0 1 0,-1-3 0,1 0 0,2-2 0,-2 1 0,2 1 0,-2-2 0,0 3 0,1-5 0,-3 5 0,2-2 0,-2 1 0,0-3 0,2 0 0,-2 0 0,0 0 0,-1-1 0,-1-1 0,1-1 0,1-2 0,1 1 0,-1 0 0,-1-2 0,-1-2 0,0-1 0,0-1 0,0 2 0,0-1 0,1 1 0,1-1 0,1 0 0,0 1 0,0-2 0,-1 5 0,0-5 0,0 7 0,0-3 0,0 2 0,0-2 0,-1-3 0,1-2 0,1 1 0,1 0 0,0 2 0,-2 0 0,-1 1 0,-1 0 0,0-1 0,0-1 0,0-1 0,0 0 0,0-1 0,0-2 0,0-2 0,0-1 0,0 0 0,0 3 0,0 1 0,4-7 0,-3 14 0,3-11 0,-4 13 0,0-4 0,0-2 0,0 1 0,0-4 0,0-1 0,0 2 0,0 1 0,0 0 0,0-1 0,0-2 0,0-3 0,0 0 0,-1 0 0,-1 0 0,0 3 0,-1 1 0,3 2 0,0 2 0,0 3 0,0 0 0,0-3 0,0 9 0,0-7 0,0 9 0,0-4 0,0-1 0,0-2 0,0 2 0,0-1 0,-1 0 0,-1 0 0,0-2 0,0 1 0,0-1 0,1 1 0,-1-1 0,0-1 0,0-1 0,0-1 0,-1 1 0,1 2 0,-2-2 0,1 0 0,1 0 0,-4-4 0,5 10 0,-3-7 0,4 8 0,0-4 0,0-2 0,-2 0 0,0-1 0,-1 1 0,-1 1 0,2-1 0,-1 0 0,-1-3 0,0 2 0,0 0 0,-1 0 0,1 0 0,0-1 0,2 0 0,1-1 0,1 0 0,-2-1 0,0 0 0,0 0 0,0 3 0,1-2 0,1 1 0,0-2 0,0-3 0,-2 6 0,0-5 0,-1 9 0,1-5 0,0 0 0,0 0 0,-1 0 0,1 3 0,0 0 0,-1 1 0,1-1 0,1 1 0,0 0 0,-1-1 0,-1 1 0,1-1 0,2 2 0,0 1 0,0 1 0,0 0 0,-2 0 0,0-1 0,-1 0 0,1 0 0,2-4 0,0 8 0,0-7 0,0 7 0,0-3 0,0 0 0,0-1 0,0-1 0,0 0 0,0 0 0,0 0 0,0 0 0,0-1 0,0 0 0,-1-1 0,-3 1 0,-3-1 0,1 1 0,1 0 0,2 1 0,0 5 0,-5 3 0,0-5 0,1-4 0,3-2 0,4-9 0,0 14 0,0-11 0,0 7 0,0-5 0,0-1 0,0-2 0,0 1 0,0-1 0,0 1 0,0 1 0,0-1 0,0 1 0,0-2 0,0 0 0,0-1 0,0-2 0,0-2 0,0 0 0,-2 1 0,0-7 0,0 0 0,0-1 0,1-6 0,1 5 0,0-12 0,0 11 0,0-12 0,0 17 0,0-11 0,0 5 0,0 1 0,0-2 0,0 5 0,0-1 0,0 2 0,0 4 0,0 0 0,0 0 0,0 0 0,0 0 0,0 1 0,0 1 0,2 1 0,0 1 0,1 2 0,-1 0 0,-2 1 0,0-1 0,0-2 0,0-7 0,0 8 0,0-9 0,0 11 0,0-8 0,0-1 0,0-3 0,0-5 0,0-2 0,0-2 0,0-1 0,0 1 0,0 1 0,0 2 0,0 2 0,0 1 0,-1 5 0,-1 5 0,-1 6 0,1 4 0,2-1 0,0 2 0,0-2 0,0 1 0,0 0 0,0 2 0,0-1 0,0 9 0,0-3 0,-3 9 0,-2 0 0,-3 2 0,-5 3 0,-5 3 0,-12 6 0,-5 3 0,-4 2 0,1-1 0,1-3 0,-10-1 0,-7 1 0,-5 0 0,-13-2 0,29-3 0,-17-4 0,22-2 0,-10 0 0,-2 0 0,3 0 0,0-2 0,-6-4 0,-1-4 0,-1-1 0,-5 0 0,4 0 0,0 4 0,0 0 0,15 4 0,-3 0 0,1 0 0,2 2 0,0 1 0,8 0 0,4 0 0,0 0 0,1 0 0,-1 0 0,1 0 0,-7-4 0,12 3 0,-7-5 0,12 4 0,-7-3 0,0 1 0,-2 1 0,1-2 0,1 3 0,0-1 0,2 2 0,-1-1 0,0-1 0,2 1 0,0 0 0,3 2 0,2 0 0,0 0 0,1 0 0,2 0 0,2 0 0,1 0 0,1 0 0,1 0 0,3 0 0,1 0 0,-1 0 0,-2 0 0,1 0 0,0 0 0,2 1 0,1 1 0,2 1 0,-1 1 0,0-1 0,-1-2 0,0 0 0,1-1 0,1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7:35:40.800"/>
    </inkml:context>
    <inkml:brush xml:id="br0">
      <inkml:brushProperty name="width" value="0.05" units="cm"/>
      <inkml:brushProperty name="height" value="0.05" units="cm"/>
      <inkml:brushProperty name="color" value="#E71224"/>
    </inkml:brush>
  </inkml:definitions>
  <inkml:trace contextRef="#ctx0" brushRef="#br0">439 199 24575,'-4'17'0,"0"8"0,2 20 0,-11 19 0,-6 10 0,-6 7 0,-2-3 0,2-7 0,0-3 0,-1-1 0,1 1 0,-1 5 0,-1 0 0,1-2 0,4-3 0,1-4 0,3-2 0,1-7 0,2 14 0,1-26 0,0 22 0,4-17 0,0 13 0,1 0 0,3-1 0,0-1 0,4 2 0,2-3 0,0-1 0,0-7 0,0-1 0,0 0 0,0-2 0,0 1 0,0-1 0,0 0 0,0 3 0,0 0 0,0 1 0,0 3 0,0-1 0,0 1 0,0-5 0,0 16 0,2-26 0,3 20 0,3-29 0,2 8 0,0-3 0,0-3 0,0 0 0,0-2 0,0-1 0,0-1 0,0-4 0,1-3 0,0-1 0,2-1 0,0 2 0,2 2 0,1 1 0,0 0 0,1 2 0,0 1 0,0 3 0,1 2 0,2 1 0,0 0 0,1 3 0,-1-3 0,4 7 0,-7-10 0,6 8 0,-7-13 0,3 7 0,1-2 0,1 1 0,0-2 0,-1-2 0,-1-5 0,-1-3 0,1-3 0,-1-3 0,2-1 0,1-2 0,2-1 0,2 1 0,2-1 0,2 1 0,1 0 0,-1 0 0,2 0 0,-3 0 0,2-1 0,6 4 0,-11-7 0,13 3 0,-12-6 0,6-1 0,0 1 0,0-3 0,5 0 0,6 0 0,3 0 0,1 0 0,0 0 0,2 0 0,2 0 0,-1 0 0,-5-2 0,-3 0 0,-5-2 0,-2-3 0,-2-1 0,-4-1 0,-3 1 0,-2 1 0,-2 1 0,1 0 0,-1 0 0,4-3 0,-6 6 0,3-5 0,-6 5 0,3-1 0,-2-1 0,-1 1 0,4-1 0,1 0 0,1-2 0,-1 2 0,-4 1 0,0 0 0,0 2 0,2-2 0,1 1 0,0 0 0,0-1 0,0 1 0,0 1 0,1-2 0,-1 1 0,-3-1 0,0-1 0,0 2 0,4-3 0,-5 5 0,5-4 0,-8 2 0,3 1 0,-2-2 0,3 1 0,-1-1 0,0-1 0,-2 1 0,0 0 0,-1 1 0,-1-1 0,0 1 0,0-2 0,0 0 0,-1-1 0,-1 0 0,-2-1 0,1-1 0,0 0 0,1-1 0,0 1 0,-3-1 0,0 1 0,2-2 0,-3 4 0,2-4 0,-3 2 0,2-3 0,1-2 0,1-2 0,3-1 0,3-4 0,1-3 0,-1 0 0,0-2 0,1-2 0,0-1 0,1 1 0,1 1 0,1-2 0,-2 1 0,-1 0 0,-2 0 0,-2 0 0,1-2 0,-1-1 0,0 1 0,-1-3 0,-2-4 0,3-8 0,-4 9 0,3-9 0,-4 12 0,2-10 0,0 3 0,1-2 0,0 0 0,0 2 0,0 0 0,-2 4 0,-2 0 0,-2-4 0,-1-1 0,1-2 0,1-1 0,1-1 0,0 1 0,-1-1 0,-2 3 0,0 2 0,-1 3 0,2 3 0,0 0 0,-2-5 0,-1 9 0,-2-10 0,0 13 0,0-5 0,0-1 0,0-4 0,0-12 0,-1-10 0,-7-11 0,-3-10 0,-3 2 0,2-6 0,3 0 0,2 4 0,0 1 0,1 6 0,-2 3 0,-2 3 0,0 6 0,-2 1 0,1 6 0,-1 1 0,1 1 0,0 3 0,-3-2 0,-3-10 0,2 20 0,-3-16 0,5 22 0,-4-5 0,-1 4 0,-2 5 0,-1 2 0,1 3 0,0 3 0,-2 4 0,1-1 0,0 0 0,-1-1 0,1-2 0,-4-2 0,0-1 0,0 1 0,1 1 0,-1 0 0,0 0 0,1 3 0,-1 5 0,3 3 0,-7 0 0,9 4 0,-11-3 0,8 5 0,-5 1 0,-4 3 0,-1 2 0,-2 0 0,-3 0 0,-3 0 0,-5 0 0,-1 0 0,-2 0 0,-3 0 0,-8-2 0,-14-1 0,-9-1 0,-5 1 0,0 1 0,6 2 0,3 0 0,0 0 0,1 0 0,1 0 0,6 0 0,2 0 0,25 0 0,-9 0 0,21 3 0,-7-1 0,3 3 0,4 0 0,1 0 0,-7 3 0,-2 1 0,-2 2 0,-1-3 0,0 0 0,-4 1 0,-1 0 0,1 2 0,4 0 0,3-1 0,2 1 0,3-1 0,2 0 0,5 0 0,3-1 0,4 0 0,4 0 0,4-2 0,2-1 0,0-1 0,4-3 0,-2 0 0,5-2 0,1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7:35:45.657"/>
    </inkml:context>
    <inkml:brush xml:id="br0">
      <inkml:brushProperty name="width" value="0.05" units="cm"/>
      <inkml:brushProperty name="height" value="0.05" units="cm"/>
      <inkml:brushProperty name="color" value="#E71224"/>
    </inkml:brush>
  </inkml:definitions>
  <inkml:trace contextRef="#ctx0" brushRef="#br0">63 0 24575,'0'24'0,"0"4"0,0 12 0,0 12 0,0 12 0,0 3 0,0 13 0,0-3 0,0-1 0,0 0-575,0 23 575,0-2 0,0-4 0,0-5 0,0-9 0,-2-3 0,-1-2 142,-1-5-142,-2-9 0,2-9 0,1-6 0,2-1 0,1-3 433,0-3-433,0-2 0,0-2 0,0-1 0,0-1 0,0-2 0,0 2 0,0 1 0,0 7 0,0-8 0,0 7 0,0-10 0,0 6 0,0-2 0,0 1 0,0 0 0,0 2 0,-1 2 0,-2-1 0,1 0 0,-1 3 0,2 2 0,1 1 0,0 0 0,0 1 0,0-1 0,0 1 0,0-1 0,0-2 0,0-3 0,0-4 0,0-4 0,0 0 0,0-1 0,0 2 0,0-8 0,0 4 0,0-11 0,0 7 0,0-3 0,0 2 0,0 0 0,0-3 0,0 1 0,0 1 0,0 0 0,0 1 0,0 2 0,0 0 0,0 2 0,0-1 0,0-1 0,0 2 0,0 1 0,0 0 0,0 0 0,0 0 0,-2 0 0,-1 2 0,0 8 0,1-13 0,2 10 0,-2-9 0,-1 7 0,0 1 0,0 0 0,3-2 0,0 1 0,0-2 0,-3-2 0,1-2 0,0 1 0,1 0 0,1 0 0,0-2 0,0-2 0,0-1 0,0 1 0,0-2 0,0 0 0,0-3 0,0-2 0,0 0 0,1-3 0,5 5 0,-1-6 0,7 4 0,-1-7 0,5 4 0,1-2 0,2 1 0,2-1 0,1-2 0,5 1 0,4 0 0,3 1 0,4-2 0,2-1 0,4-1 0,3-3 0,0-2 0,0-1 0,0-1 0,0 0 0,1 0 0,-1 0 0,0 0 0,1 0 0,2 0 0,3-2 0,8-1 0,-15 0 0,11-2 0,-23 2 0,7 0 0,-6 0 0,0 3 0,-1-3 0,-2 1 0,-1-1 0,-1 2 0,-2 0 0,-1-2 0,-1 1 0,-2 0 0,0 1 0,-2-1 0,1 0 0,-1 0 0,-1-1 0,0 3 0,-3-2 0,0 0 0,3-1 0,4 1 0,-6 2 0,8-4 0,-16 3 0,9-3 0,-6 4 0,3 0 0,1-2 0,0 0 0,1-1 0,-2 1 0,-1 2 0,-1 0 0,-1-1 0,1-1 0,-3-1 0,0 1 0,-1 1 0,0 0 0,0-1 0,-1 0 0,1-2 0,0 1 0,-1-1 0,1 0 0,5-2 0,-5 3 0,7-3 0,-7 4 0,4-1 0,2-1 0,1 0 0,0-2 0,-2 0 0,-3-1 0,-2 1 0,-3-1 0,0 1 0,0 0 0,1 0 0,-1-1 0,-1 1 0,-1 0 0,-1-2 0,-3-2 0,0-1 0,0 1 0,0-1 0,1 1 0,-2-1 0,0 0 0,-1-5 0,0 5 0,0-5 0,0 2 0,0-4 0,0-1 0,0-5 0,0 1 0,0-6 0,0-2 0,0 0 0,0-2 0,0-1 0,0-1 0,0-3 0,0-3 0,0-1 0,0-1 0,0 1 0,0 3 0,0 1 0,0 1 0,0 1 0,0 2 0,0 2 0,0-5 0,2 11 0,0-11 0,1 11 0,-1-6 0,-2 0 0,0 3 0,2-2 0,1-4 0,0 0 0,-1 0 0,-2 2 0,1 3 0,1 2 0,1 2 0,-1 1 0,0 2 0,1 0 0,-1-1 0,0 3 0,-1 0 0,-1 2 0,0 1 0,0 0 0,0-3 0,0 0 0,4-4 0,-3 5 0,2-9 0,-3 2 0,0-5 0,0-3 0,0 0 0,0-4 0,0-4 0,0 0 0,0 1 0,0 2 0,0 2 0,0 1 0,0-2 0,0 1 0,0 1 0,0 1 0,0 1 0,0 2 0,0-2 0,0-1 0,0-2 0,0-3 0,0-3 0,0-17 0,0 23 0,0-20 0,0 23 0,0-11 0,0 0 0,-2-2 0,-1 2 0,-1 0 0,-1 0 0,3 3 0,-1 0 0,1-1 0,1 3 0,-1 0 0,-1 1 0,1 2 0,-1-1 0,0-1 0,0 2 0,1-1 0,1 2 0,1 3 0,0 0 0,0 6 0,0 2 0,0-2 0,0 10 0,0-5 0,0 11 0,0 0 0,-2 1 0,-1 3 0,-1-1 0,-2 1 0,0 2 0,0 2 0,0 1 0,-1 0 0,-1 1 0,0 0 0,0 0 0,-2 0 0,-2 0 0,-2 1 0,-1 1 0,-3 0 0,-3 0 0,-3 0 0,-2 0 0,-7 0 0,8 0 0,-13 0 0,12 0 0,-6 2 0,1 3 0,-2 3 0,-1 2 0,-1-2 0,3-1 0,-1-1 0,-1-1 0,1-1 0,0 0 0,-1 0 0,1-1 0,-2 2 0,-1-1 0,-2-2 0,2-1 0,-1-1 0,0 0 0,3 0 0,1 0 0,3 0 0,-7 0 0,15 0 0,-9 0 0,14 0 0,-3 0 0,-3 0 0,2 0 0,-1 0 0,1 0 0,1 0 0,1 0 0,1 0 0,-1 0 0,1 0 0,0 0 0,1 0 0,1 0 0,1 0 0,-1 0 0,-2 0 0,0 0 0,0 0 0,0 0 0,2 0 0,-3 0 0,1 0 0,-5 0 0,6-2 0,-4 0 0,7-3 0,-3 1 0,-1-1 0,1 1 0,-2-1 0,-1 1 0,2 1 0,1-1 0,1 2 0,1-1 0,1-1 0,-1 2 0,2-1 0,0 0 0,-1-1 0,1-1 0,0 2 0,0 0 0,1 0 0,2-1 0,1 0 0,-5-2 0,6 3 0,-6-1 0,8 2 0,-2-2 0,0-1 0,0 0 0,-1 0 0,1 1 0,1-1 0,0 1 0,1 0 0,0 0 0,0 0 0,0 0 0,1 0 0,0 3 0,-1 0 0,1 0 0,0-1 0,0-1 0,1 1 0,0 2 0,0 0 0,0 0 0,2-2 0,0 0 0,2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6T18:13:35.445"/>
    </inkml:context>
    <inkml:brush xml:id="br0">
      <inkml:brushProperty name="width" value="0.05" units="cm"/>
      <inkml:brushProperty name="height" value="0.05" units="cm"/>
      <inkml:brushProperty name="color" value="#E71224"/>
    </inkml:brush>
  </inkml:definitions>
  <inkml:trace contextRef="#ctx0" brushRef="#br0">1513 310 24575,'-36'0'0,"4"0"0,-8 0 0,3 0 0,1 0 0,-9 0 0,1 0 0,-6 0 0,1 0 0,0 0 0,0 0 0,-44 8 0,21 7 0,15-1 0,3 3 0,5 5 0,-2 7 0,34-15 0,-2 3 0,6-2 0,0 0 0,1 1 0,0 2 0,0 2 0,2 0 0,0 1 0,1 1 0,-1 1 0,0 5 0,-1 11 0,-3 11 0,-3 12 0,-7 12 0,-7 8-802,-5 8 802,15-42 0,1 0 0,-1 3 0,-1 0 0,1 1 0,0-1 0,1-4 0,1 0 0,-16 41 0,14-38 0,1-2 0,-3 14-210,-13 28 210,17-36 0,-3 10 0,4-5 0,4-4 0,5-5 792,4 1-792,2-3 220,3-1-220,0-2 0,0 0 0,0 0 0,0 2 0,0 2 0,0 2 0,0 4 0,0 2 0,0 9 0,0 7 0,3 9 0,3 8-730,4 7 730,-3-46 0,0-1 0,6 45 0,-2-37 0,1-2 0,0 12-106,12 28 106,-11-38 0,6 14 0,2-5 0,-3-4 0,3-6 0,0-6 0,0-8 726,1-8-726,-2-4 110,1-1-110,-1-3 0,0-4 0,-1-3 0,-1-1 0,1 0 0,2 0 0,1 0 0,2-1 0,1-1 0,0 0 0,1 0 0,5 7 0,-8-7 0,8 6 0,-8-7 0,10 1 0,1 1 0,2-3 0,4-2 0,7 4 0,6-2 0,4 2 0,3 1 0,-1-3 0,7 2 0,9 2 0,-1 1 0,8 0 0,4-2-701,1-4 701,-1 0 0,-7-1 0,-5-1 0,-1 1 0,3 0 0,-9-1 0,-7 0 0,14 3 0,-30-6 701,22 5-701,-28-5 0,13 2 0,0-2 0,-3-1 0,2 0 0,6-2 0,11 0 0,3-4 0,-4-2 0,-10 0 0,-10 0 0,-5 0 0,-2 0 0,-2 0 0,-3 2 0,1 0 0,-1 1 0,1 0 0,-2-1 0,-1 1 0,5-1 0,-9 1 0,18 1 0,-25-3 0,21 4 0,-12-5 0,10 0 0,10 2 0,1 1 0,2 1 0,4-2 0,-4-2 0,0 1 0,0 2 0,-2 0 0,-2 0 0,0-2 0,-1 1 0,1 1 0,1 0 0,-2 2 0,1-2 0,0 0 0,4 0 0,-1 0 0,1-1 0,9 1 0,-18 0 0,15-3 0,-24 0 0,8 0 0,-3 0 0,-3 0 0,2 0 0,-3 0 0,-3 0 0,-1 0 0,-4 0 0,0 0 0,-2 0 0,0 0 0,2 0 0,0 0 0,2 0 0,1 0 0,0 0 0,0 0 0,0 0 0,-1 0 0,1 2 0,13 1 0,-16-1 0,13 1 0,-18-3 0,7 0 0,3 0 0,1 0 0,-3 0 0,0 0 0,-2 0 0,1 0 0,-1 0 0,-4 0 0,-2 0 0,0 0 0,2 0 0,0 0 0,0 0 0,0 0 0,2 0 0,1 0 0,2 0 0,4 0 0,0 0 0,3 0 0,3 0 0,6 0 0,-8 0 0,13 0 0,-13 0 0,9 0 0,-7 0 0,0 0 0,-2 0 0,-2 0 0,0 0 0,-3 0 0,-3 0 0,-2 0 0,-2 0 0,-1 0 0,0 0 0,0 0 0,0 0 0,0 0 0,0-2 0,0 0 0,0-1 0,-3 1 0,2-1 0,-2 1 0,10-1 0,-12-2 0,6 3 0,-9-1 0,4-1 0,1 2 0,-2-3 0,-1 0 0,-2 0 0,0-2 0,1 1 0,-2 0 0,0-1 0,-1-1 0,-1-1 0,1-2 0,1 0 0,0-3 0,1-1 0,-3-2 0,1-1 0,0-3 0,1-3 0,1-2 0,-3 0 0,2-4 0,1-9 0,-3 10 0,4-14 0,-5 13 0,3-10 0,-2-4 0,2 1 0,-2-5 0,1-3 0,0-1 0,-2 0 0,1 3 0,0 0 0,2 0 0,0-2 0,-2-2 0,3-3 0,-1-3 0,1-2 0,1 0 0,0 1 0,0 0 0,-2-4 0,-1 0 0,0 0 0,3-10 0,-5 30 0,2-15 0,-6 25 0,2-12 0,-3-2 0,0 0 0,0-3 0,-1 0 0,1-1 0,-2 1 0,0 3 0,0 3 0,0 0 0,1 0 0,-1 0 0,0 0 0,-3 0 0,2 0 0,0 0 0,-1-1 0,-1 4 0,-3 1 0,0 3 0,0 3 0,0 1 0,0-4 0,0 12 0,0-10 0,0 12 0,0-6 0,0 3 0,0-2 0,0 0 0,0 0 0,0-1 0,0 2 0,0 1 0,0 1 0,0-2 0,0 1 0,0 0 0,0 2 0,-1-1 0,-2 0 0,0-3 0,-1-1 0,1-1 0,0 2 0,-2 1 0,2-2 0,-2-2 0,0-9 0,0 13 0,-3-11 0,2 12 0,-1-6 0,0 0 0,-1 1 0,-2 0 0,0 3 0,0 3 0,-1 6 0,-5 4 0,-2 0 0,-5 2 0,-3 0 0,-4 0 0,-4 1 0,-3-1 0,-3 3 0,-2 1 0,-2 2 0,-4 2 0,-1 0 0,-3 1 0,-17-4 0,25 5 0,-22-4 0,24 2 0,-13-6 0,-3-3 0,2-2 0,-2-4 0,-1-3 0,0-4 0,-1-2 0,5-1 0,-1 1 0,-1-2 0,1 0 0,0 0 0,1 0 0,0 3 0,4 5 0,1 2 0,5 5 0,0 0 0,0 0 0,0 2 0,-1-1 0,-3-1 0,14 5 0,-11-3 0,15 6 0,-5-3 0,0-1 0,2 0 0,-2 0 0,0 1 0,-1 1 0,-1 0 0,0 0 0,0 0 0,-1 0 0,-1 0 0,0 0 0,1 0 0,0 2 0,1 1 0,2 2 0,0 0 0,2 1 0,2-1 0,1 1 0,6 0 0,-3 0 0,0-2 0,6 4 0,-6-1 0,11 2 0,-7-1 0,3 1 0,-1 0 0,-3 2 0,2 0 0,-1 0 0,-3 0 0,2 0 0,-1 0 0,-2 0 0,1 0 0,0 0 0,-1 0 0,0 0 0,-2 0 0,1 0 0,1 0 0,0 0 0,-1 0 0,-1 0 0,-1 0 0,-7 0 0,13 0 0,-10 0 0,8 0 0,-6 0 0,-1 0 0,-4 0 0,1 0 0,-3 0 0,-4 0 0,2 0 0,0 0 0,0 0 0,1 0 0,-3 0 0,-1 0 0,0 0 0,0 0 0,0 0 0,0 0 0,2 0 0,1 0 0,0 0 0,3 0 0,-1 0 0,2 0 0,-3 0 0,13 0 0,-11 0 0,12 0 0,-7 0 0,2 0 0,-3 0 0,-2 0 0,0 0 0,0 0 0,3 0 0,-1 0 0,1 0 0,1 0 0,2 0 0,0 0 0,4 0 0,2 0 0,-3 0 0,-4 0 0,-6 0 0,0 0 0,4 2 0,5 0 0,-6 1 0,13-1 0,-8 0 0,13 1 0,-4-1 0,0 0 0,-1-2 0,0 2 0,-1 1 0,2-1 0,-2 1 0,1-1 0,0 1 0,1 0 0,2 1 0,0-1 0,0 3 0,0 0 0,0 0 0,0 1 0,1 0 0,-1 2 0,-2 1 0,-1-1 0,-3 3 0,-4 3 0,10-5 0,-8 6 0,10-6 0,-5 2 0,1 1 0,2-1 0,-1 1 0,0-1 0,0-2 0,1 2 0,0 0 0,0 0 0,0-2 0,0-1 0,2-1 0,0-1 0,3-1 0,1-2 0,1 1 0,0-2 0,1-1 0,-2 0 0,1 0 0,1 1 0,-2-1 0,6-2 0,-3 0 0,3 0 0,-1 0 0,0 0 0,1 0 0,1 0 0,2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17T04:33:53.536"/>
    </inkml:context>
    <inkml:brush xml:id="br0">
      <inkml:brushProperty name="width" value="0.05" units="cm"/>
      <inkml:brushProperty name="height" value="0.05" units="cm"/>
      <inkml:brushProperty name="color" value="#E71224"/>
    </inkml:brush>
  </inkml:definitions>
  <inkml:trace contextRef="#ctx0" brushRef="#br0">760 286 24575,'-19'0'0,"-1"0"0,-5 1 0,0 10 0,-1 14 0,3 14 0,3 9 0,-1 4 0,1 1 0,1-3 0,1 5 0,-2 3 0,-8 13 0,9-12 0,-10 15 0,9-20 0,-4 18 0,2 0 0,2 10 0,0 7-389,8-41 1,0 1 388,-1 2 0,-1 0 0,2-1 0,1-1-172,-1 1 0,1-1 172,-9 46 0,10-46 0,-1 0 0,0 3 0,0 0 0,-1 1 0,1 0 0,0-2 0,1-2 0,-7 47 0,8-45 0,1 1 0,0-1 0,0 1 0,1-2 0,-1 2 0,0 3 0,0 0 0,-2 39 0,2-2 0,1-2 0,3 8 0,0-29 0,1 28 0,3-33 0,0 17 0,0 1 0,0-4 0,0-2 0,1 3 0,3 0 0,4 3 0,5-3 0,4-3 0,2-1 0,2 1 0,1-1 0,1-2 0,-2-3 0,-1-3 0,-1-1 0,1-4 0,1 0 0,-1-4 0,1-4 0,-2-2 0,0-3 763,6 10-763,-10-19 358,9 15-358,-9-22 0,4 6 0,3-3 0,-1-7 0,2-2 0,3-2 0,3-2 0,4-1 0,2-3 0,4-2 0,3-1 0,5 1 0,2 1 0,0-2 0,0 1 0,-1 0 0,1-2 0,0 0 0,-1-2 0,1-1 0,2 0 0,5-2 0,20 2 0,-23-8 0,23 2 0,-30-6 0,13 0 0,-1 0 0,-2 0 0,4 0 0,-2 0 0,-3 0 0,-3 0 0,-4 0 0,-3 0 0,0 0 0,-2 0 0,-4 0 0,-4 0 0,-2-2 0,1 0 0,0-3 0,-1-3 0,1-1 0,-1-1 0,0-1 0,0 0 0,0 2 0,7-2 0,-12 5 0,10-5 0,-12 3 0,3-1 0,18-1 0,-19 5 0,17-3 0,-20 1 0,7-1 0,-2 0 0,0 0 0,-2 0 0,-2-2 0,-3 0 0,-1 0 0,-1-1 0,-1 1 0,-2 0 0,-2-2 0,-1 0 0,-2-1 0,-1-1 0,3-2 0,-1-1 0,-3 2 0,3-4 0,-7 4 0,3-5 0,0-1 0,7-21 0,-7 15 0,6-24 0,-10 22 0,0-7 0,-5 0 0,-1-1 0,0-1 0,0 1 0,0 2 0,0 1 0,0 1 0,2-1 0,1 1 0,0-1 0,2 0 0,-2 1 0,0 0 0,-1-14 0,-2 18 0,0-20 0,0 17 0,0-12 0,0-7 0,0-6 0,0-8 0,0-6 0,0 1 0,-1 0 0,-2-1 0,-3 0 0,-2 0 0,0 3 0,-1 5 0,0 1 0,1 3 0,-1 4 0,0 0 0,-1 1 0,-1 0 0,-2 0 0,0-3 0,-2-1 0,-4-17 0,3 28 0,-5-20 0,5 23 0,-2-13 0,-1-1 0,0 0 0,2 2 0,0 1 0,1 3 0,1 3 0,-1 1 0,3 3 0,1 1 0,0-1 0,0-2 0,-2-2 0,-2 0 0,1 0 0,-3-3 0,2-2 0,-2-3 0,-1-3 0,3 4 0,-8-12 0,11 21 0,-7-16 0,11 18 0,-4-10 0,1-1 0,0-2 0,-1-2 0,0-7 0,0 2 0,2 0 0,1 4 0,1 3 0,0 3 0,-1 2 0,1 4 0,2 4 0,1 2 0,2 4 0,3 2 0,1 3 0,0 0 0,0 1 0,0 2 0,0 3 0,0 2 0,0-4 0,0 10 0,0-6 0,0 10 0,0-6 0,0 1 0,-2 1 0,-6-1 0,-7 2 0,-5-3 0,-3 0 0,-3 2 0,-7 0 0,-4 2 0,-4 2 0,-3 2 0,-3 0 0,-5 4 0,-4 1 0,-1 2 0,-7 3 0,-3 1 0,-3 0 0,-4-1 0,3-2 0,-15-1 0,28 0 0,-17 1 0,25 2 0,-10 1 0,1 3 0,4 0 0,-1 0 0,-2 0 0,1 0 0,1 0 0,4 0 0,4 0 0,-1 0 0,2 0 0,4 0 0,4 2 0,6 1 0,5 1 0,5 3 0,7 0 0,5 2 0,5 0 0,4 0 0,1 0 0,1 3 0,0-5 0,0 4 0,0-2 0,5 5 0,2 3 0,6 6 0,3 5 0,-1 3 0,-1 2 0,-3-1 0,-1-3 0,-3-3 0,-3-4 0,-2-4 0,-2-6 0,0-5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D8702-3F06-4F2E-B117-63C3E1E914AF}" type="datetimeFigureOut">
              <a:rPr lang="zh-CN" altLang="en-US" smtClean="0"/>
              <a:t>2022/6/21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96208-F69A-4027-9A94-78E01CC48245}" type="slidenum">
              <a:rPr lang="zh-CN" altLang="en-US" smtClean="0"/>
              <a:t>‹#›</a:t>
            </a:fld>
            <a:endParaRPr lang="zh-CN" altLang="en-US"/>
          </a:p>
        </p:txBody>
      </p:sp>
    </p:spTree>
    <p:extLst>
      <p:ext uri="{BB962C8B-B14F-4D97-AF65-F5344CB8AC3E}">
        <p14:creationId xmlns:p14="http://schemas.microsoft.com/office/powerpoint/2010/main" val="298384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1F76A-693C-4400-81A4-BE4F8C138B9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3160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08762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3269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80576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0992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0161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68061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63958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46563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2493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7453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13444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2728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84312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5809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3473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092584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96986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65438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18351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332642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2615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432393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67836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97299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49062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01569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8976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18300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725817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13539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96503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266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46995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2660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94289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48288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3159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0423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4399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76534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8349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326859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E74A6-AE47-47B3-A8C5-261396C0082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D492D1-CBA2-4384-9892-942364776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A1156F-39AA-4D39-B273-760B08774537}"/>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8CDF82AE-8AE9-4367-B274-6BB29E6DEE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3C6E0-D954-4449-BD48-F18CAD1628B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478182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654CD-37E1-4578-8848-12E9E3C111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E4F1F5-D122-40B6-8A8F-49FA3F859F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7EC468-C604-4CBA-9A76-DB6D2AE3CE62}"/>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76811B3D-427E-4E52-9B41-9D7EB4F39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57501-6D59-4C4F-9671-A7A19354D7A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727928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49B120-CE8F-472F-904A-E40A476710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02A8D8-9A78-4369-A431-103B9AFAB00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FAB089-E615-48DA-A392-C836CE54650F}"/>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7C2910E3-938A-424B-8F2C-D02E8FE24C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906D0C-82F7-43E8-B902-F0A11C9C145E}"/>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17973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10"/>
            <a:ext cx="10363200" cy="4571999"/>
          </a:xfrm>
        </p:spPr>
        <p:txBody>
          <a:bodyPr anchor="ctr">
            <a:noAutofit/>
          </a:bodyPr>
          <a:lstStyle>
            <a:lvl1pPr>
              <a:lnSpc>
                <a:spcPct val="100000"/>
              </a:lnSpc>
              <a:defRPr sz="11733" spc="-107"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60" baseline="0">
                <a:solidFill>
                  <a:schemeClr val="tx2"/>
                </a:solidFill>
                <a:latin typeface="+mj-lt"/>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B0FD494-85D7-4918-9658-B9D9FA2ABE1E}" type="datetime1">
              <a:rPr lang="zh-CN" altLang="en-US" smtClean="0">
                <a:solidFill>
                  <a:srgbClr val="000000"/>
                </a:solidFill>
              </a:rPr>
              <a:pPr/>
              <a:t>2022/6/21</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840704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2BE7B4-1C7D-4277-9C41-76D263D006DA}" type="datetime1">
              <a:rPr lang="zh-CN" altLang="en-US" smtClean="0">
                <a:solidFill>
                  <a:srgbClr val="000000"/>
                </a:solidFill>
              </a:rPr>
              <a:pPr/>
              <a:t>2022/6/21</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749880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11"/>
            <a:ext cx="10363200" cy="4321175"/>
          </a:xfrm>
        </p:spPr>
        <p:txBody>
          <a:bodyPr anchor="ctr">
            <a:noAutofit/>
          </a:bodyPr>
          <a:lstStyle>
            <a:lvl1pPr algn="l">
              <a:lnSpc>
                <a:spcPct val="100000"/>
              </a:lnSpc>
              <a:defRPr sz="11733" b="0" cap="all" spc="-107" baseline="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667" b="0" cap="all" spc="160" baseline="0">
                <a:solidFill>
                  <a:schemeClr val="tx2"/>
                </a:solidFill>
                <a:latin typeface="+mj-lt"/>
              </a:defRPr>
            </a:lvl1pPr>
            <a:lvl2pPr marL="609539" indent="0">
              <a:buNone/>
              <a:defRPr sz="2400">
                <a:solidFill>
                  <a:schemeClr val="tx1">
                    <a:tint val="75000"/>
                  </a:schemeClr>
                </a:solidFill>
              </a:defRPr>
            </a:lvl2pPr>
            <a:lvl3pPr marL="1219080" indent="0">
              <a:buNone/>
              <a:defRPr sz="2133">
                <a:solidFill>
                  <a:schemeClr val="tx1">
                    <a:tint val="75000"/>
                  </a:schemeClr>
                </a:solidFill>
              </a:defRPr>
            </a:lvl3pPr>
            <a:lvl4pPr marL="1828618" indent="0">
              <a:buNone/>
              <a:defRPr sz="1867">
                <a:solidFill>
                  <a:schemeClr val="tx1">
                    <a:tint val="75000"/>
                  </a:schemeClr>
                </a:solidFill>
              </a:defRPr>
            </a:lvl4pPr>
            <a:lvl5pPr marL="2438158" indent="0">
              <a:buNone/>
              <a:defRPr sz="1867">
                <a:solidFill>
                  <a:schemeClr val="tx1">
                    <a:tint val="75000"/>
                  </a:schemeClr>
                </a:solidFill>
              </a:defRPr>
            </a:lvl5pPr>
            <a:lvl6pPr marL="3047696" indent="0">
              <a:buNone/>
              <a:defRPr sz="1867">
                <a:solidFill>
                  <a:schemeClr val="tx1">
                    <a:tint val="75000"/>
                  </a:schemeClr>
                </a:solidFill>
              </a:defRPr>
            </a:lvl6pPr>
            <a:lvl7pPr marL="3657235" indent="0">
              <a:buNone/>
              <a:defRPr sz="1867">
                <a:solidFill>
                  <a:schemeClr val="tx1">
                    <a:tint val="75000"/>
                  </a:schemeClr>
                </a:solidFill>
              </a:defRPr>
            </a:lvl7pPr>
            <a:lvl8pPr marL="4266773" indent="0">
              <a:buNone/>
              <a:defRPr sz="1867">
                <a:solidFill>
                  <a:schemeClr val="tx1">
                    <a:tint val="75000"/>
                  </a:schemeClr>
                </a:solidFill>
              </a:defRPr>
            </a:lvl8pPr>
            <a:lvl9pPr marL="4876313" indent="0">
              <a:buNone/>
              <a:defRPr sz="1867">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1A6F23D5-0F0D-41CE-893B-4D6E9FF72DC2}" type="datetime1">
              <a:rPr lang="zh-CN" altLang="en-US" smtClean="0">
                <a:solidFill>
                  <a:srgbClr val="000000"/>
                </a:solidFill>
              </a:rPr>
              <a:pPr/>
              <a:t>2022/6/21</a:t>
            </a:fld>
            <a:endParaRPr lang="zh-CN" altLang="en-US">
              <a:solidFill>
                <a:srgbClr val="000000"/>
              </a:solidFill>
            </a:endParaRPr>
          </a:p>
        </p:txBody>
      </p:sp>
      <p:sp>
        <p:nvSpPr>
          <p:cNvPr id="8" name="Slide Number Placeholder 7"/>
          <p:cNvSpPr>
            <a:spLocks noGrp="1"/>
          </p:cNvSpPr>
          <p:nvPr>
            <p:ph type="sldNum" sz="quarter" idx="11"/>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
        <p:nvSpPr>
          <p:cNvPr id="9" name="Footer Placeholder 8"/>
          <p:cNvSpPr>
            <a:spLocks noGrp="1"/>
          </p:cNvSpPr>
          <p:nvPr>
            <p:ph type="ftr" sz="quarter" idx="12"/>
          </p:nvPr>
        </p:nvSpPr>
        <p:spPr/>
        <p:txBody>
          <a:bodyPr/>
          <a:lstStyle/>
          <a:p>
            <a:endParaRPr lang="zh-CN" altLang="en-US">
              <a:solidFill>
                <a:srgbClr val="000000"/>
              </a:solidFill>
            </a:endParaRPr>
          </a:p>
        </p:txBody>
      </p:sp>
    </p:spTree>
    <p:extLst>
      <p:ext uri="{BB962C8B-B14F-4D97-AF65-F5344CB8AC3E}">
        <p14:creationId xmlns:p14="http://schemas.microsoft.com/office/powerpoint/2010/main" val="2945360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217424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78688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8343186-EAF6-49D0-85DD-7380C057EA69}" type="datetime1">
              <a:rPr lang="zh-CN" altLang="en-US" smtClean="0">
                <a:solidFill>
                  <a:srgbClr val="000000"/>
                </a:solidFill>
              </a:rPr>
              <a:pPr/>
              <a:t>2022/6/21</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730485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2170176" y="1572768"/>
            <a:ext cx="4389120" cy="639763"/>
          </a:xfrm>
        </p:spPr>
        <p:txBody>
          <a:bodyPr anchor="b">
            <a:noAutofit/>
          </a:bodyPr>
          <a:lstStyle>
            <a:lvl1pPr marL="0" indent="0">
              <a:buNone/>
              <a:defRPr sz="2400" b="0" cap="all" spc="133" baseline="0">
                <a:solidFill>
                  <a:schemeClr val="tx1"/>
                </a:solidFill>
                <a:latin typeface="+mj-lt"/>
              </a:defRPr>
            </a:lvl1pPr>
            <a:lvl2pPr marL="609539" indent="0">
              <a:buNone/>
              <a:defRPr sz="2667" b="1"/>
            </a:lvl2pPr>
            <a:lvl3pPr marL="1219080" indent="0">
              <a:buNone/>
              <a:defRPr sz="2400" b="1"/>
            </a:lvl3pPr>
            <a:lvl4pPr marL="1828618" indent="0">
              <a:buNone/>
              <a:defRPr sz="2133" b="1"/>
            </a:lvl4pPr>
            <a:lvl5pPr marL="2438158" indent="0">
              <a:buNone/>
              <a:defRPr sz="2133" b="1"/>
            </a:lvl5pPr>
            <a:lvl6pPr marL="3047696" indent="0">
              <a:buNone/>
              <a:defRPr sz="2133" b="1"/>
            </a:lvl6pPr>
            <a:lvl7pPr marL="3657235" indent="0">
              <a:buNone/>
              <a:defRPr sz="2133" b="1"/>
            </a:lvl7pPr>
            <a:lvl8pPr marL="4266773" indent="0">
              <a:buNone/>
              <a:defRPr sz="2133" b="1"/>
            </a:lvl8pPr>
            <a:lvl9pPr marL="4876313" indent="0">
              <a:buNone/>
              <a:defRPr sz="2133" b="1"/>
            </a:lvl9pPr>
          </a:lstStyle>
          <a:p>
            <a:pPr lvl="0"/>
            <a:r>
              <a:rPr lang="zh-CN" altLang="en-US"/>
              <a:t>单击此处编辑母版文本样式</a:t>
            </a:r>
          </a:p>
        </p:txBody>
      </p:sp>
      <p:sp>
        <p:nvSpPr>
          <p:cNvPr id="4" name="Content Placeholder 3"/>
          <p:cNvSpPr>
            <a:spLocks noGrp="1"/>
          </p:cNvSpPr>
          <p:nvPr>
            <p:ph sz="half" idx="2"/>
          </p:nvPr>
        </p:nvSpPr>
        <p:spPr>
          <a:xfrm>
            <a:off x="2170176"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790944" y="1572768"/>
            <a:ext cx="4389120" cy="639763"/>
          </a:xfrm>
        </p:spPr>
        <p:txBody>
          <a:bodyPr anchor="b">
            <a:noAutofit/>
          </a:bodyPr>
          <a:lstStyle>
            <a:lvl1pPr marL="0" indent="0">
              <a:buNone/>
              <a:defRPr lang="en-US" sz="2400" b="0" kern="1200" cap="all" spc="133" baseline="0" dirty="0" smtClean="0">
                <a:solidFill>
                  <a:schemeClr val="tx1"/>
                </a:solidFill>
                <a:latin typeface="+mj-lt"/>
                <a:ea typeface="+mn-ea"/>
                <a:cs typeface="+mn-cs"/>
              </a:defRPr>
            </a:lvl1pPr>
            <a:lvl2pPr marL="609539" indent="0">
              <a:buNone/>
              <a:defRPr sz="2667" b="1"/>
            </a:lvl2pPr>
            <a:lvl3pPr marL="1219080" indent="0">
              <a:buNone/>
              <a:defRPr sz="2400" b="1"/>
            </a:lvl3pPr>
            <a:lvl4pPr marL="1828618" indent="0">
              <a:buNone/>
              <a:defRPr sz="2133" b="1"/>
            </a:lvl4pPr>
            <a:lvl5pPr marL="2438158" indent="0">
              <a:buNone/>
              <a:defRPr sz="2133" b="1"/>
            </a:lvl5pPr>
            <a:lvl6pPr marL="3047696" indent="0">
              <a:buNone/>
              <a:defRPr sz="2133" b="1"/>
            </a:lvl6pPr>
            <a:lvl7pPr marL="3657235" indent="0">
              <a:buNone/>
              <a:defRPr sz="2133" b="1"/>
            </a:lvl7pPr>
            <a:lvl8pPr marL="4266773" indent="0">
              <a:buNone/>
              <a:defRPr sz="2133" b="1"/>
            </a:lvl8pPr>
            <a:lvl9pPr marL="4876313" indent="0">
              <a:buNone/>
              <a:defRPr sz="2133" b="1"/>
            </a:lvl9pPr>
          </a:lstStyle>
          <a:p>
            <a:pPr marL="0" lvl="0" indent="0" algn="l" defTabSz="1219080" rtl="0" eaLnBrk="1" latinLnBrk="0" hangingPunct="1">
              <a:spcBef>
                <a:spcPct val="20000"/>
              </a:spcBef>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6790944"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8BCB2DA-D9A8-4A32-87EF-CE5A433B1F1B}" type="datetime1">
              <a:rPr lang="zh-CN" altLang="en-US" smtClean="0">
                <a:solidFill>
                  <a:srgbClr val="000000"/>
                </a:solidFill>
              </a:rPr>
              <a:pPr/>
              <a:t>2022/6/21</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627937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3BE4DC72-AB3D-4EBF-B021-9A1C52E9781C}" type="datetime1">
              <a:rPr lang="zh-CN" altLang="en-US" smtClean="0">
                <a:solidFill>
                  <a:srgbClr val="000000"/>
                </a:solidFill>
              </a:rPr>
              <a:pPr/>
              <a:t>2022/6/21</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61701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687CA-01F1-4602-895B-971FA5175287}" type="datetime1">
              <a:rPr lang="zh-CN" altLang="en-US" smtClean="0">
                <a:solidFill>
                  <a:srgbClr val="000000"/>
                </a:solidFill>
              </a:rPr>
              <a:pPr/>
              <a:t>2022/6/21</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251045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10" y="1600200"/>
            <a:ext cx="4011084" cy="4480560"/>
          </a:xfrm>
        </p:spPr>
        <p:txBody>
          <a:bodyPr>
            <a:normAutofit/>
          </a:bodyPr>
          <a:lstStyle>
            <a:lvl1pPr marL="0" indent="0">
              <a:buNone/>
              <a:defRPr sz="2133"/>
            </a:lvl1pPr>
            <a:lvl2pPr marL="609539" indent="0">
              <a:buNone/>
              <a:defRPr sz="1600"/>
            </a:lvl2pPr>
            <a:lvl3pPr marL="1219080" indent="0">
              <a:buNone/>
              <a:defRPr sz="1333"/>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FB7C6-BB5B-4B45-9266-00E0BE0D313B}" type="datetime1">
              <a:rPr lang="zh-CN" altLang="en-US" smtClean="0">
                <a:solidFill>
                  <a:srgbClr val="000000"/>
                </a:solidFill>
              </a:rPr>
              <a:pPr/>
              <a:t>2022/6/21</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
        <p:nvSpPr>
          <p:cNvPr id="8" name="Title 7"/>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24035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4FD-BF3B-4FCA-8AC3-605D720736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C265D3-CDB9-4A99-906C-45FF924101A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5F57A7-3F99-4C06-99F9-476FA1A1C226}"/>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6567E525-DDD0-4B12-A3A2-A5C072AD69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015B7B-EAB5-412B-9F0A-5A420D76240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323621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3" name="Picture Placeholder 2"/>
          <p:cNvSpPr>
            <a:spLocks noGrp="1"/>
          </p:cNvSpPr>
          <p:nvPr>
            <p:ph type="pic" idx="1"/>
          </p:nvPr>
        </p:nvSpPr>
        <p:spPr>
          <a:xfrm>
            <a:off x="9" y="0"/>
            <a:ext cx="12001169" cy="4846320"/>
          </a:xfrm>
          <a:solidFill>
            <a:schemeClr val="bg1">
              <a:lumMod val="75000"/>
            </a:schemeClr>
          </a:solidFill>
        </p:spPr>
        <p:txBody>
          <a:bodyPr/>
          <a:lstStyle>
            <a:lvl1pPr marL="0" indent="0">
              <a:buNone/>
              <a:defRPr sz="4267"/>
            </a:lvl1pPr>
            <a:lvl2pPr marL="609539" indent="0">
              <a:buNone/>
              <a:defRPr sz="3733"/>
            </a:lvl2pPr>
            <a:lvl3pPr marL="1219080" indent="0">
              <a:buNone/>
              <a:defRPr sz="3200"/>
            </a:lvl3pPr>
            <a:lvl4pPr marL="1828618" indent="0">
              <a:buNone/>
              <a:defRPr sz="2667"/>
            </a:lvl4pPr>
            <a:lvl5pPr marL="2438158" indent="0">
              <a:buNone/>
              <a:defRPr sz="2667"/>
            </a:lvl5pPr>
            <a:lvl6pPr marL="3047696" indent="0">
              <a:buNone/>
              <a:defRPr sz="2667"/>
            </a:lvl6pPr>
            <a:lvl7pPr marL="3657235" indent="0">
              <a:buNone/>
              <a:defRPr sz="2667"/>
            </a:lvl7pPr>
            <a:lvl8pPr marL="4266773" indent="0">
              <a:buNone/>
              <a:defRPr sz="2667"/>
            </a:lvl8pPr>
            <a:lvl9pPr marL="4876313" indent="0">
              <a:buNone/>
              <a:defRPr sz="2667"/>
            </a:lvl9pPr>
          </a:lstStyle>
          <a:p>
            <a:r>
              <a:rPr lang="zh-CN" altLang="en-US"/>
              <a:t>单击图标添加图片</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2133"/>
            </a:lvl1pPr>
            <a:lvl2pPr marL="609539" indent="0">
              <a:buNone/>
              <a:defRPr sz="1600"/>
            </a:lvl2pPr>
            <a:lvl3pPr marL="1219080" indent="0">
              <a:buNone/>
              <a:defRPr sz="1333"/>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38A30-9E83-42C6-8256-5A1545F3107C}" type="datetime1">
              <a:rPr lang="zh-CN" altLang="en-US" smtClean="0">
                <a:solidFill>
                  <a:srgbClr val="000000"/>
                </a:solidFill>
              </a:rPr>
              <a:pPr/>
              <a:t>2022/6/21</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4267"/>
            </a:lvl1pPr>
          </a:lstStyle>
          <a:p>
            <a:r>
              <a:rPr lang="zh-CN" altLang="en-US"/>
              <a:t>单击此处编辑母版标题样式</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Tree>
    <p:extLst>
      <p:ext uri="{BB962C8B-B14F-4D97-AF65-F5344CB8AC3E}">
        <p14:creationId xmlns:p14="http://schemas.microsoft.com/office/powerpoint/2010/main" val="1573862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F577B59-12A8-4AD1-B66E-932E411B96C3}" type="datetime1">
              <a:rPr lang="zh-CN" altLang="en-US" smtClean="0">
                <a:solidFill>
                  <a:srgbClr val="000000"/>
                </a:solidFill>
              </a:rPr>
              <a:pPr/>
              <a:t>2022/6/21</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890143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7D0FC9E-A826-4527-B123-B053CB3F6778}" type="datetime1">
              <a:rPr lang="zh-CN" altLang="en-US" smtClean="0">
                <a:solidFill>
                  <a:srgbClr val="000000"/>
                </a:solidFill>
              </a:rPr>
              <a:pPr/>
              <a:t>2022/6/21</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06024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F2785-ECE3-410E-AB77-3C46995D66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F0D0150-5A77-42F3-8A50-76019DDD1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F4CF4FD-2AD9-4352-A03F-EF2BAC6DE1C7}"/>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8E91DB84-615F-433A-A53A-2F513A0A0D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97238-3328-49C9-809E-83373920CED8}"/>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26231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46556-67C5-44D9-9F44-A8659DBEC3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74B1BE-F760-48E2-8F5E-60CB00182DE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63F985-E39F-44AB-8850-6DAFD04E203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78CA57-C26F-4E33-B9A6-C5EF46CDBB9F}"/>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6" name="页脚占位符 5">
            <a:extLst>
              <a:ext uri="{FF2B5EF4-FFF2-40B4-BE49-F238E27FC236}">
                <a16:creationId xmlns:a16="http://schemas.microsoft.com/office/drawing/2014/main" id="{D3176CAC-3BF3-4C24-95E7-C799A3A34F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31506B-27B8-4BA9-BFA7-31212464CE91}"/>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63961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41768-F3CF-49DC-B9EF-08AA6EF379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4B5462-521C-4233-AF0B-EB65945B7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231B0B8-9424-4BFD-8DA0-8E6D10799B7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90E0FD-3BF8-4746-9125-6992C452C8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E8397AA-6BBE-41A0-BCA6-E46F4F0DE29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04E3EBA-348E-4452-A95D-382336A52FEE}"/>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8" name="页脚占位符 7">
            <a:extLst>
              <a:ext uri="{FF2B5EF4-FFF2-40B4-BE49-F238E27FC236}">
                <a16:creationId xmlns:a16="http://schemas.microsoft.com/office/drawing/2014/main" id="{F0195C54-DBA4-42CA-AEF5-4C3DDC6F3A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0F2333-AF90-4E6C-99E3-170D3AC8D105}"/>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96733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03FFB-C84E-4D9B-AD74-D2D24ED61F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27E787-378C-4414-8368-F18F41CF3A72}"/>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4" name="页脚占位符 3">
            <a:extLst>
              <a:ext uri="{FF2B5EF4-FFF2-40B4-BE49-F238E27FC236}">
                <a16:creationId xmlns:a16="http://schemas.microsoft.com/office/drawing/2014/main" id="{F1552B0A-6C6D-4153-9507-017A89BA380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5BA3823-9734-4F69-9692-949DAB104D0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7835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A0006B-A94B-4A67-8829-B3B67518F915}"/>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3" name="页脚占位符 2">
            <a:extLst>
              <a:ext uri="{FF2B5EF4-FFF2-40B4-BE49-F238E27FC236}">
                <a16:creationId xmlns:a16="http://schemas.microsoft.com/office/drawing/2014/main" id="{289C3E30-4191-470F-8009-CB6CBB6704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B519BAE-FC15-40F6-BD87-21DBE754EE16}"/>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96008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C6424-F0B8-47E9-B2B9-A17F814D4C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2248B6-2170-499F-8399-85FB46599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EA42C78-3594-407A-B288-B128A429F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CA64DC-0ADB-416A-8504-4AD34DC831E8}"/>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6" name="页脚占位符 5">
            <a:extLst>
              <a:ext uri="{FF2B5EF4-FFF2-40B4-BE49-F238E27FC236}">
                <a16:creationId xmlns:a16="http://schemas.microsoft.com/office/drawing/2014/main" id="{FB0510F9-F5E9-47E2-9719-E8DB9BDC09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9F13C3-6B2A-4B23-9EBE-F37BFED1F886}"/>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729157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A81F1-5267-4928-9AF7-528CC8891B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299335-7EAD-428B-A41B-D803333418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68EF1C-0176-4A41-9F52-955906B0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E85DAAF-A4E7-4AA6-A97B-4CE58DEF7836}"/>
              </a:ext>
            </a:extLst>
          </p:cNvPr>
          <p:cNvSpPr>
            <a:spLocks noGrp="1"/>
          </p:cNvSpPr>
          <p:nvPr>
            <p:ph type="dt" sz="half" idx="10"/>
          </p:nvPr>
        </p:nvSpPr>
        <p:spPr/>
        <p:txBody>
          <a:bodyPr/>
          <a:lstStyle/>
          <a:p>
            <a:fld id="{1831514F-472A-440D-986F-E0CBB302FFAC}" type="datetimeFigureOut">
              <a:rPr lang="zh-CN" altLang="en-US" smtClean="0"/>
              <a:t>2022/6/21</a:t>
            </a:fld>
            <a:endParaRPr lang="zh-CN" altLang="en-US"/>
          </a:p>
        </p:txBody>
      </p:sp>
      <p:sp>
        <p:nvSpPr>
          <p:cNvPr id="6" name="页脚占位符 5">
            <a:extLst>
              <a:ext uri="{FF2B5EF4-FFF2-40B4-BE49-F238E27FC236}">
                <a16:creationId xmlns:a16="http://schemas.microsoft.com/office/drawing/2014/main" id="{9E856443-750A-4E86-9715-645D75FDEF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2AC526-D338-469B-A674-F7DF9ED4B631}"/>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295117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FB74B6-941A-4585-ADDA-CB2C9FE462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F859C7-1C00-4091-8A90-12E47D7E2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9DF40E-5329-4529-A00A-0AD66B23A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1514F-472A-440D-986F-E0CBB302FFAC}" type="datetimeFigureOut">
              <a:rPr lang="zh-CN" altLang="en-US" smtClean="0"/>
              <a:t>2022/6/21</a:t>
            </a:fld>
            <a:endParaRPr lang="zh-CN" altLang="en-US"/>
          </a:p>
        </p:txBody>
      </p:sp>
      <p:sp>
        <p:nvSpPr>
          <p:cNvPr id="5" name="页脚占位符 4">
            <a:extLst>
              <a:ext uri="{FF2B5EF4-FFF2-40B4-BE49-F238E27FC236}">
                <a16:creationId xmlns:a16="http://schemas.microsoft.com/office/drawing/2014/main" id="{E8E7A639-1926-4292-8F3A-471631F31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5F9F5A-EFEC-4CA9-9AB4-E90CBF7B4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329083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9"/>
            <a:ext cx="7721600" cy="1371600"/>
          </a:xfrm>
          <a:prstGeom prst="rect">
            <a:avLst/>
          </a:prstGeom>
        </p:spPr>
        <p:txBody>
          <a:bodyPr vert="horz" lIns="91434" tIns="45717" rIns="91434" bIns="45717"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34" tIns="45717" rIns="91434" bIns="4571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34" tIns="45717" rIns="91434" bIns="0" rtlCol="0" anchor="b"/>
          <a:lstStyle>
            <a:lvl1pPr algn="l">
              <a:defRPr sz="1333">
                <a:solidFill>
                  <a:schemeClr val="tx1"/>
                </a:solidFill>
              </a:defRPr>
            </a:lvl1pPr>
          </a:lstStyle>
          <a:p>
            <a:pPr defTabSz="1219080"/>
            <a:fld id="{A1054562-E07E-4ACF-B6A3-5EA5C0119C94}" type="datetime1">
              <a:rPr lang="zh-CN" altLang="en-US" smtClean="0">
                <a:solidFill>
                  <a:srgbClr val="000000"/>
                </a:solidFill>
              </a:rPr>
              <a:pPr defTabSz="1219080"/>
              <a:t>2022/6/21</a:t>
            </a:fld>
            <a:endParaRPr lang="zh-CN" altLang="en-US">
              <a:solidFill>
                <a:srgbClr val="000000"/>
              </a:solidFill>
            </a:endParaRPr>
          </a:p>
        </p:txBody>
      </p:sp>
      <p:sp>
        <p:nvSpPr>
          <p:cNvPr id="5" name="Footer Placeholder 4"/>
          <p:cNvSpPr>
            <a:spLocks noGrp="1"/>
          </p:cNvSpPr>
          <p:nvPr>
            <p:ph type="ftr" sz="quarter" idx="3"/>
          </p:nvPr>
        </p:nvSpPr>
        <p:spPr>
          <a:xfrm>
            <a:off x="609600" y="6492883"/>
            <a:ext cx="4572000" cy="283847"/>
          </a:xfrm>
          <a:prstGeom prst="rect">
            <a:avLst/>
          </a:prstGeom>
        </p:spPr>
        <p:txBody>
          <a:bodyPr vert="horz" lIns="91434" tIns="45717" rIns="91434" bIns="45717" rtlCol="0" anchor="t"/>
          <a:lstStyle>
            <a:lvl1pPr algn="l">
              <a:defRPr sz="1333">
                <a:solidFill>
                  <a:schemeClr val="tx1"/>
                </a:solidFill>
              </a:defRPr>
            </a:lvl1pPr>
          </a:lstStyle>
          <a:p>
            <a:pPr defTabSz="1219080"/>
            <a:endParaRPr lang="zh-CN" altLang="en-US">
              <a:solidFill>
                <a:srgbClr val="000000"/>
              </a:solidFill>
            </a:endParaRPr>
          </a:p>
        </p:txBody>
      </p:sp>
      <p:sp>
        <p:nvSpPr>
          <p:cNvPr id="6" name="Slide Number Placeholder 5"/>
          <p:cNvSpPr>
            <a:spLocks noGrp="1"/>
          </p:cNvSpPr>
          <p:nvPr>
            <p:ph type="sldNum" sz="quarter" idx="4"/>
          </p:nvPr>
        </p:nvSpPr>
        <p:spPr>
          <a:xfrm rot="16200000">
            <a:off x="11189138" y="5824654"/>
            <a:ext cx="1315721" cy="486833"/>
          </a:xfrm>
          <a:prstGeom prst="rect">
            <a:avLst/>
          </a:prstGeom>
        </p:spPr>
        <p:txBody>
          <a:bodyPr vert="horz" lIns="91434" tIns="45717" rIns="91434" bIns="45717" rtlCol="0" anchor="ctr"/>
          <a:lstStyle>
            <a:lvl1pPr algn="l">
              <a:defRPr sz="3200" b="1">
                <a:solidFill>
                  <a:schemeClr val="tx2"/>
                </a:solidFill>
              </a:defRPr>
            </a:lvl1pPr>
          </a:lstStyle>
          <a:p>
            <a:pPr defTabSz="1219080"/>
            <a:fld id="{0C913308-F349-4B6D-A68A-DD1791B4A57B}" type="slidenum">
              <a:rPr lang="zh-CN" altLang="en-US" smtClean="0">
                <a:solidFill>
                  <a:srgbClr val="D1282E"/>
                </a:solidFill>
              </a:rPr>
              <a:pPr defTabSz="1219080"/>
              <a:t>‹#›</a:t>
            </a:fld>
            <a:endParaRPr lang="zh-CN" altLang="en-US">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Tree>
    <p:extLst>
      <p:ext uri="{BB962C8B-B14F-4D97-AF65-F5344CB8AC3E}">
        <p14:creationId xmlns:p14="http://schemas.microsoft.com/office/powerpoint/2010/main" val="4132565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219080" rtl="0" eaLnBrk="1" latinLnBrk="0" hangingPunct="1">
        <a:spcBef>
          <a:spcPct val="0"/>
        </a:spcBef>
        <a:buNone/>
        <a:defRPr sz="4800" kern="1200" cap="all" spc="-80" baseline="0">
          <a:solidFill>
            <a:schemeClr val="tx2"/>
          </a:solidFill>
          <a:latin typeface="+mj-lt"/>
          <a:ea typeface="+mj-ea"/>
          <a:cs typeface="+mj-cs"/>
        </a:defRPr>
      </a:lvl1pPr>
    </p:titleStyle>
    <p:bodyStyle>
      <a:lvl1pPr marL="0" indent="0" algn="l" defTabSz="1219080" rtl="0" eaLnBrk="1" latinLnBrk="0" hangingPunct="1">
        <a:spcBef>
          <a:spcPct val="20000"/>
        </a:spcBef>
        <a:spcAft>
          <a:spcPts val="800"/>
        </a:spcAft>
        <a:buFont typeface="Arial" pitchFamily="34" charset="0"/>
        <a:buNone/>
        <a:defRPr sz="2667" b="1" kern="1200">
          <a:solidFill>
            <a:schemeClr val="tx1"/>
          </a:solidFill>
          <a:latin typeface="+mn-lt"/>
          <a:ea typeface="+mn-ea"/>
          <a:cs typeface="+mn-cs"/>
        </a:defRPr>
      </a:lvl1pPr>
      <a:lvl2pPr marL="609539" indent="-243817" algn="l" defTabSz="1219080" rtl="0" eaLnBrk="1" latinLnBrk="0" hangingPunct="1">
        <a:spcBef>
          <a:spcPct val="20000"/>
        </a:spcBef>
        <a:buClr>
          <a:schemeClr val="tx2"/>
        </a:buClr>
        <a:buFont typeface="Arial" pitchFamily="34" charset="0"/>
        <a:buChar char="•"/>
        <a:defRPr sz="2667" kern="1200">
          <a:solidFill>
            <a:schemeClr val="tx1"/>
          </a:solidFill>
          <a:latin typeface="+mn-lt"/>
          <a:ea typeface="+mn-ea"/>
          <a:cs typeface="+mn-cs"/>
        </a:defRPr>
      </a:lvl2pPr>
      <a:lvl3pPr marL="1523849" indent="-304768" algn="l" defTabSz="121908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3pPr>
      <a:lvl4pPr marL="2133387" indent="-304768" algn="l" defTabSz="121908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4pPr>
      <a:lvl5pPr marL="2742926" indent="-304768" algn="l" defTabSz="1219080" rtl="0" eaLnBrk="1" latinLnBrk="0" hangingPunct="1">
        <a:spcBef>
          <a:spcPct val="20000"/>
        </a:spcBef>
        <a:buClr>
          <a:schemeClr val="tx2"/>
        </a:buClr>
        <a:buFont typeface="Arial" pitchFamily="34" charset="0"/>
        <a:buChar char="•"/>
        <a:defRPr sz="2400" kern="1200" baseline="0">
          <a:solidFill>
            <a:schemeClr val="tx1"/>
          </a:solidFill>
          <a:latin typeface="+mn-lt"/>
          <a:ea typeface="+mn-ea"/>
          <a:cs typeface="+mn-cs"/>
        </a:defRPr>
      </a:lvl5pPr>
      <a:lvl6pPr marL="3352464"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6pPr>
      <a:lvl7pPr marL="3962005"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7pPr>
      <a:lvl8pPr marL="4571544"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8pPr>
      <a:lvl9pPr marL="5181082"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9pPr>
    </p:bodyStyle>
    <p:otherStyle>
      <a:defPPr>
        <a:defRPr lang="en-US"/>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2.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customXml" Target="../ink/ink1.xm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customXml" Target="../ink/ink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customXml" Target="../ink/ink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customXml" Target="../ink/ink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customXml" Target="../ink/ink7.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customXml" Target="../ink/ink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customXml" Target="../ink/ink8.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customXml" Target="../ink/ink10.xm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pPr marL="0" marR="0" lvl="0" indent="0" algn="l" defTabSz="1219170" rtl="0" eaLnBrk="1" fontAlgn="auto" latinLnBrk="0" hangingPunct="1">
                <a:lnSpc>
                  <a:spcPct val="100000"/>
                </a:lnSpc>
                <a:spcBef>
                  <a:spcPts val="0"/>
                </a:spcBef>
                <a:spcAft>
                  <a:spcPts val="0"/>
                </a:spcAft>
                <a:buClrTx/>
                <a:buSzTx/>
                <a:buFontTx/>
                <a:buNone/>
                <a:tabLst/>
                <a:defRPr/>
              </a:pPr>
              <a:t>1</a:t>
            </a:fld>
            <a:endParaRPr kumimoji="0" lang="zh-CN" altLang="en-US" sz="3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2" name="TextBox 1"/>
          <p:cNvSpPr txBox="1"/>
          <p:nvPr/>
        </p:nvSpPr>
        <p:spPr>
          <a:xfrm>
            <a:off x="9552384" y="5253204"/>
            <a:ext cx="1528597" cy="697741"/>
          </a:xfrm>
          <a:prstGeom prst="rect">
            <a:avLst/>
          </a:prstGeom>
          <a:noFill/>
        </p:spPr>
        <p:txBody>
          <a:bodyPr wrap="none" lIns="121907" tIns="60953" rIns="121907" bIns="60953" rtlCol="0">
            <a:spAutoFit/>
          </a:bodyPr>
          <a:lstStyle/>
          <a:p>
            <a:pPr marL="0" marR="0" lvl="0" indent="0" algn="l" defTabSz="121902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rPr>
              <a:t>臧仲尧</a:t>
            </a:r>
            <a:endParaRPr kumimoji="0" lang="en-US" altLang="zh-CN"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endParaRPr>
          </a:p>
          <a:p>
            <a:pPr marL="0" marR="0" lvl="0" indent="0" algn="l" defTabSz="1219020" rtl="0" eaLnBrk="1" fontAlgn="auto" latinLnBrk="0" hangingPunct="1">
              <a:lnSpc>
                <a:spcPct val="100000"/>
              </a:lnSpc>
              <a:spcBef>
                <a:spcPts val="0"/>
              </a:spcBef>
              <a:spcAft>
                <a:spcPts val="0"/>
              </a:spcAft>
              <a:buClrTx/>
              <a:buSzTx/>
              <a:buFontTx/>
              <a:buNone/>
              <a:tabLst/>
              <a:defRPr/>
            </a:pPr>
            <a:r>
              <a:rPr lang="en-US" altLang="zh-CN" sz="1867" dirty="0">
                <a:solidFill>
                  <a:srgbClr val="000000"/>
                </a:solidFill>
                <a:latin typeface="Arial Black"/>
                <a:ea typeface="黑体" panose="02010609060101010101" pitchFamily="49" charset="-122"/>
                <a:cs typeface="Times New Roman" panose="02020603050405020304" pitchFamily="18" charset="0"/>
              </a:rPr>
              <a:t>2022.6.17</a:t>
            </a:r>
            <a:endParaRPr kumimoji="0" lang="en-US" altLang="zh-CN"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endParaRPr>
          </a:p>
        </p:txBody>
      </p:sp>
      <p:sp>
        <p:nvSpPr>
          <p:cNvPr id="9" name="标题 1"/>
          <p:cNvSpPr txBox="1">
            <a:spLocks/>
          </p:cNvSpPr>
          <p:nvPr/>
        </p:nvSpPr>
        <p:spPr>
          <a:xfrm>
            <a:off x="1386214" y="1510249"/>
            <a:ext cx="9419571" cy="3417372"/>
          </a:xfrm>
          <a:prstGeom prst="rect">
            <a:avLst/>
          </a:prstGeom>
        </p:spPr>
        <p:txBody>
          <a:bodyPr vert="horz" lIns="121912" tIns="60956" rIns="121912" bIns="60956" rtlCol="0" anchor="ctr">
            <a:noAutofit/>
          </a:bodyPr>
          <a:lstStyle>
            <a:lvl1pPr algn="l" defTabSz="914333"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pPr marL="0" marR="0" lvl="0" indent="0" algn="ctr" defTabSz="1219080" rtl="0" eaLnBrk="1" fontAlgn="auto" latinLnBrk="0" hangingPunct="1">
              <a:lnSpc>
                <a:spcPct val="100000"/>
              </a:lnSpc>
              <a:spcBef>
                <a:spcPct val="0"/>
              </a:spcBef>
              <a:spcAft>
                <a:spcPts val="0"/>
              </a:spcAft>
              <a:buClrTx/>
              <a:buSzTx/>
              <a:buFontTx/>
              <a:buNone/>
              <a:tabLst/>
              <a:defRPr/>
            </a:pP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Bayes</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modeling</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captures</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inter-individual</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differences</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in</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social</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belief</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computations</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in</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the</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putamen</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and</a:t>
            </a:r>
            <a:r>
              <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 </a:t>
            </a:r>
            <a:r>
              <a:rPr kumimoji="0" lang="en-US" altLang="zh-CN"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rPr>
              <a:t>insula</a:t>
            </a:r>
            <a:endParaRPr kumimoji="0" lang="zh-CN" altLang="en-US" sz="2800" b="0" i="0" u="none" strike="noStrike" kern="1200" cap="none" spc="-107" normalizeH="0" baseline="0" noProof="0" dirty="0">
              <a:ln>
                <a:noFill/>
              </a:ln>
              <a:solidFill>
                <a:srgbClr val="D1282E">
                  <a:lumMod val="60000"/>
                  <a:lumOff val="40000"/>
                </a:srgbClr>
              </a:solidFill>
              <a:effectLst/>
              <a:uLnTx/>
              <a:uFillTx/>
              <a:latin typeface="Arial"/>
              <a:ea typeface="微软雅黑" panose="020B0503020204020204" pitchFamily="34" charset="-122"/>
              <a:cs typeface="+mj-cs"/>
            </a:endParaRPr>
          </a:p>
        </p:txBody>
      </p:sp>
      <p:pic>
        <p:nvPicPr>
          <p:cNvPr id="5" name="图片 4">
            <a:extLst>
              <a:ext uri="{FF2B5EF4-FFF2-40B4-BE49-F238E27FC236}">
                <a16:creationId xmlns:a16="http://schemas.microsoft.com/office/drawing/2014/main" id="{2702C090-B361-7040-8712-216F331FCF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806" y="-5040"/>
            <a:ext cx="9552384" cy="2379412"/>
          </a:xfrm>
          <a:prstGeom prst="rect">
            <a:avLst/>
          </a:prstGeom>
        </p:spPr>
      </p:pic>
      <p:pic>
        <p:nvPicPr>
          <p:cNvPr id="10" name="图片 9">
            <a:extLst>
              <a:ext uri="{FF2B5EF4-FFF2-40B4-BE49-F238E27FC236}">
                <a16:creationId xmlns:a16="http://schemas.microsoft.com/office/drawing/2014/main" id="{F12A5872-7FD0-E842-80FB-D35677F8B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5375" y="4096875"/>
            <a:ext cx="6173179" cy="773507"/>
          </a:xfrm>
          <a:prstGeom prst="rect">
            <a:avLst/>
          </a:prstGeom>
        </p:spPr>
      </p:pic>
    </p:spTree>
    <p:extLst>
      <p:ext uri="{BB962C8B-B14F-4D97-AF65-F5344CB8AC3E}">
        <p14:creationId xmlns:p14="http://schemas.microsoft.com/office/powerpoint/2010/main" val="2932498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16" name="标题 1">
            <a:extLst>
              <a:ext uri="{FF2B5EF4-FFF2-40B4-BE49-F238E27FC236}">
                <a16:creationId xmlns:a16="http://schemas.microsoft.com/office/drawing/2014/main" id="{A646C2C3-396F-0A4E-90C2-E7143BE33B82}"/>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Generative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生成模型</a:t>
            </a:r>
          </a:p>
        </p:txBody>
      </p:sp>
      <p:pic>
        <p:nvPicPr>
          <p:cNvPr id="8" name="图片 7">
            <a:extLst>
              <a:ext uri="{FF2B5EF4-FFF2-40B4-BE49-F238E27FC236}">
                <a16:creationId xmlns:a16="http://schemas.microsoft.com/office/drawing/2014/main" id="{13CE9A82-7497-BA40-B177-F1ED896D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899" y="1382753"/>
            <a:ext cx="10142145" cy="5101869"/>
          </a:xfrm>
          <a:prstGeom prst="rect">
            <a:avLst/>
          </a:prstGeom>
        </p:spPr>
      </p:pic>
      <p:pic>
        <p:nvPicPr>
          <p:cNvPr id="11" name="图片 10">
            <a:extLst>
              <a:ext uri="{FF2B5EF4-FFF2-40B4-BE49-F238E27FC236}">
                <a16:creationId xmlns:a16="http://schemas.microsoft.com/office/drawing/2014/main" id="{07A06918-97AA-F541-BEB3-0F8FA2846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400" y="1918471"/>
            <a:ext cx="3361584" cy="778602"/>
          </a:xfrm>
          <a:prstGeom prst="rect">
            <a:avLst/>
          </a:prstGeom>
        </p:spPr>
      </p:pic>
      <p:cxnSp>
        <p:nvCxnSpPr>
          <p:cNvPr id="18" name="直线箭头连接符 17">
            <a:extLst>
              <a:ext uri="{FF2B5EF4-FFF2-40B4-BE49-F238E27FC236}">
                <a16:creationId xmlns:a16="http://schemas.microsoft.com/office/drawing/2014/main" id="{27FB4291-6A56-5143-A899-004D191225DA}"/>
              </a:ext>
            </a:extLst>
          </p:cNvPr>
          <p:cNvCxnSpPr/>
          <p:nvPr/>
        </p:nvCxnSpPr>
        <p:spPr>
          <a:xfrm>
            <a:off x="11265044" y="2491332"/>
            <a:ext cx="0" cy="2841171"/>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19" name="文本框 18">
            <a:extLst>
              <a:ext uri="{FF2B5EF4-FFF2-40B4-BE49-F238E27FC236}">
                <a16:creationId xmlns:a16="http://schemas.microsoft.com/office/drawing/2014/main" id="{F56D7CEA-ACA0-D74F-BF6F-A0224720FFEC}"/>
              </a:ext>
            </a:extLst>
          </p:cNvPr>
          <p:cNvSpPr txBox="1"/>
          <p:nvPr/>
        </p:nvSpPr>
        <p:spPr>
          <a:xfrm>
            <a:off x="9045764" y="2770689"/>
            <a:ext cx="2023337" cy="1754326"/>
          </a:xfrm>
          <a:prstGeom prst="rect">
            <a:avLst/>
          </a:prstGeom>
          <a:noFill/>
        </p:spPr>
        <p:txBody>
          <a:bodyPr wrap="square" rtlCol="0">
            <a:spAutoFit/>
          </a:bodyPr>
          <a:lstStyle/>
          <a:p>
            <a:r>
              <a:rPr kumimoji="1" lang="zh-CN" altLang="en-US" dirty="0">
                <a:solidFill>
                  <a:srgbClr val="0070C0"/>
                </a:solidFill>
              </a:rPr>
              <a:t>       没有外界输入的时候，每一层的变化量都由上一层决定，除了顶层</a:t>
            </a:r>
            <a:r>
              <a:rPr kumimoji="1" lang="en-US" altLang="zh-CN" dirty="0">
                <a:solidFill>
                  <a:srgbClr val="0070C0"/>
                </a:solidFill>
              </a:rPr>
              <a:t>,</a:t>
            </a:r>
            <a:r>
              <a:rPr kumimoji="1" lang="zh-CN" altLang="en-US" dirty="0">
                <a:solidFill>
                  <a:srgbClr val="0070C0"/>
                </a:solidFill>
              </a:rPr>
              <a:t>因此变化的传导方向是从上到下的。</a:t>
            </a:r>
          </a:p>
        </p:txBody>
      </p:sp>
      <p:sp>
        <p:nvSpPr>
          <p:cNvPr id="20" name="文本框 19">
            <a:extLst>
              <a:ext uri="{FF2B5EF4-FFF2-40B4-BE49-F238E27FC236}">
                <a16:creationId xmlns:a16="http://schemas.microsoft.com/office/drawing/2014/main" id="{8DFF4D6F-48BA-4A4C-AAC1-76FF8DC99E5B}"/>
              </a:ext>
            </a:extLst>
          </p:cNvPr>
          <p:cNvSpPr txBox="1"/>
          <p:nvPr/>
        </p:nvSpPr>
        <p:spPr>
          <a:xfrm>
            <a:off x="1549400" y="3232791"/>
            <a:ext cx="2558144" cy="646331"/>
          </a:xfrm>
          <a:prstGeom prst="rect">
            <a:avLst/>
          </a:prstGeom>
          <a:noFill/>
        </p:spPr>
        <p:txBody>
          <a:bodyPr wrap="square" rtlCol="0">
            <a:spAutoFit/>
          </a:bodyPr>
          <a:lstStyle/>
          <a:p>
            <a:r>
              <a:rPr kumimoji="1" lang="zh-CN" altLang="en-US" dirty="0">
                <a:solidFill>
                  <a:srgbClr val="C00000"/>
                </a:solidFill>
              </a:rPr>
              <a:t>层数越高，好像越接近认知过程的本质规律</a:t>
            </a:r>
            <a:r>
              <a:rPr kumimoji="1" lang="en-US" altLang="zh-CN" dirty="0">
                <a:solidFill>
                  <a:srgbClr val="C00000"/>
                </a:solidFill>
              </a:rPr>
              <a:t>…</a:t>
            </a:r>
            <a:endParaRPr kumimoji="1" lang="zh-CN" altLang="en-US" dirty="0">
              <a:solidFill>
                <a:srgbClr val="C00000"/>
              </a:solidFill>
            </a:endParaRPr>
          </a:p>
        </p:txBody>
      </p:sp>
      <mc:AlternateContent xmlns:mc="http://schemas.openxmlformats.org/markup-compatibility/2006" xmlns:p14="http://schemas.microsoft.com/office/powerpoint/2010/main">
        <mc:Choice Requires="p14">
          <p:contentPart p14:bwMode="auto" r:id="rId5">
            <p14:nvContentPartPr>
              <p14:cNvPr id="21" name="墨迹 20">
                <a:extLst>
                  <a:ext uri="{FF2B5EF4-FFF2-40B4-BE49-F238E27FC236}">
                    <a16:creationId xmlns:a16="http://schemas.microsoft.com/office/drawing/2014/main" id="{B24C8720-BE60-1442-84D8-2E2FFAFA1DE0}"/>
                  </a:ext>
                </a:extLst>
              </p14:cNvPr>
              <p14:cNvContentPartPr/>
              <p14:nvPr/>
            </p14:nvContentPartPr>
            <p14:xfrm>
              <a:off x="8096537" y="1923737"/>
              <a:ext cx="1822320" cy="782280"/>
            </p14:xfrm>
          </p:contentPart>
        </mc:Choice>
        <mc:Fallback xmlns="">
          <p:pic>
            <p:nvPicPr>
              <p:cNvPr id="21" name="墨迹 20">
                <a:extLst>
                  <a:ext uri="{FF2B5EF4-FFF2-40B4-BE49-F238E27FC236}">
                    <a16:creationId xmlns:a16="http://schemas.microsoft.com/office/drawing/2014/main" id="{B24C8720-BE60-1442-84D8-2E2FFAFA1DE0}"/>
                  </a:ext>
                </a:extLst>
              </p:cNvPr>
              <p:cNvPicPr/>
              <p:nvPr/>
            </p:nvPicPr>
            <p:blipFill>
              <a:blip r:embed="rId6"/>
              <a:stretch>
                <a:fillRect/>
              </a:stretch>
            </p:blipFill>
            <p:spPr>
              <a:xfrm>
                <a:off x="8087537" y="1914737"/>
                <a:ext cx="1839960" cy="799920"/>
              </a:xfrm>
              <a:prstGeom prst="rect">
                <a:avLst/>
              </a:prstGeom>
            </p:spPr>
          </p:pic>
        </mc:Fallback>
      </mc:AlternateContent>
      <p:grpSp>
        <p:nvGrpSpPr>
          <p:cNvPr id="24" name="组合 23">
            <a:extLst>
              <a:ext uri="{FF2B5EF4-FFF2-40B4-BE49-F238E27FC236}">
                <a16:creationId xmlns:a16="http://schemas.microsoft.com/office/drawing/2014/main" id="{9ECD6136-E5C3-7046-ABE4-4CEA490E371C}"/>
              </a:ext>
            </a:extLst>
          </p:cNvPr>
          <p:cNvGrpSpPr/>
          <p:nvPr/>
        </p:nvGrpSpPr>
        <p:grpSpPr>
          <a:xfrm>
            <a:off x="9364457" y="1251977"/>
            <a:ext cx="466560" cy="691920"/>
            <a:chOff x="9364457" y="1251977"/>
            <a:chExt cx="466560" cy="691920"/>
          </a:xfrm>
        </p:grpSpPr>
        <mc:AlternateContent xmlns:mc="http://schemas.openxmlformats.org/markup-compatibility/2006" xmlns:p14="http://schemas.microsoft.com/office/powerpoint/2010/main">
          <mc:Choice Requires="p14">
            <p:contentPart p14:bwMode="auto" r:id="rId7">
              <p14:nvContentPartPr>
                <p14:cNvPr id="22" name="墨迹 21">
                  <a:extLst>
                    <a:ext uri="{FF2B5EF4-FFF2-40B4-BE49-F238E27FC236}">
                      <a16:creationId xmlns:a16="http://schemas.microsoft.com/office/drawing/2014/main" id="{ED1D039A-4054-444B-8894-7969A3056861}"/>
                    </a:ext>
                  </a:extLst>
                </p14:cNvPr>
                <p14:cNvContentPartPr/>
                <p14:nvPr/>
              </p14:nvContentPartPr>
              <p14:xfrm>
                <a:off x="9364457" y="1251977"/>
                <a:ext cx="414720" cy="691920"/>
              </p14:xfrm>
            </p:contentPart>
          </mc:Choice>
          <mc:Fallback xmlns="">
            <p:pic>
              <p:nvPicPr>
                <p:cNvPr id="22" name="墨迹 21">
                  <a:extLst>
                    <a:ext uri="{FF2B5EF4-FFF2-40B4-BE49-F238E27FC236}">
                      <a16:creationId xmlns:a16="http://schemas.microsoft.com/office/drawing/2014/main" id="{ED1D039A-4054-444B-8894-7969A3056861}"/>
                    </a:ext>
                  </a:extLst>
                </p:cNvPr>
                <p:cNvPicPr/>
                <p:nvPr/>
              </p:nvPicPr>
              <p:blipFill>
                <a:blip r:embed="rId8"/>
                <a:stretch>
                  <a:fillRect/>
                </a:stretch>
              </p:blipFill>
              <p:spPr>
                <a:xfrm>
                  <a:off x="9355457" y="1242977"/>
                  <a:ext cx="432360" cy="709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3" name="墨迹 22">
                  <a:extLst>
                    <a:ext uri="{FF2B5EF4-FFF2-40B4-BE49-F238E27FC236}">
                      <a16:creationId xmlns:a16="http://schemas.microsoft.com/office/drawing/2014/main" id="{C6AE59EA-59B1-F843-8EC7-D8ED09246706}"/>
                    </a:ext>
                  </a:extLst>
                </p14:cNvPr>
                <p14:cNvContentPartPr/>
                <p14:nvPr/>
              </p14:nvContentPartPr>
              <p14:xfrm>
                <a:off x="9555977" y="1289777"/>
                <a:ext cx="275040" cy="185040"/>
              </p14:xfrm>
            </p:contentPart>
          </mc:Choice>
          <mc:Fallback xmlns="">
            <p:pic>
              <p:nvPicPr>
                <p:cNvPr id="23" name="墨迹 22">
                  <a:extLst>
                    <a:ext uri="{FF2B5EF4-FFF2-40B4-BE49-F238E27FC236}">
                      <a16:creationId xmlns:a16="http://schemas.microsoft.com/office/drawing/2014/main" id="{C6AE59EA-59B1-F843-8EC7-D8ED09246706}"/>
                    </a:ext>
                  </a:extLst>
                </p:cNvPr>
                <p:cNvPicPr/>
                <p:nvPr/>
              </p:nvPicPr>
              <p:blipFill>
                <a:blip r:embed="rId10"/>
                <a:stretch>
                  <a:fillRect/>
                </a:stretch>
              </p:blipFill>
              <p:spPr>
                <a:xfrm>
                  <a:off x="9546977" y="1281137"/>
                  <a:ext cx="292680" cy="202680"/>
                </a:xfrm>
                <a:prstGeom prst="rect">
                  <a:avLst/>
                </a:prstGeom>
              </p:spPr>
            </p:pic>
          </mc:Fallback>
        </mc:AlternateContent>
      </p:grpSp>
      <p:sp>
        <p:nvSpPr>
          <p:cNvPr id="25" name="文本框 24">
            <a:extLst>
              <a:ext uri="{FF2B5EF4-FFF2-40B4-BE49-F238E27FC236}">
                <a16:creationId xmlns:a16="http://schemas.microsoft.com/office/drawing/2014/main" id="{D521CE8A-C77A-4045-85AE-B1D7F3DD3A59}"/>
              </a:ext>
            </a:extLst>
          </p:cNvPr>
          <p:cNvSpPr txBox="1"/>
          <p:nvPr/>
        </p:nvSpPr>
        <p:spPr>
          <a:xfrm>
            <a:off x="9906459" y="841969"/>
            <a:ext cx="1822314" cy="646331"/>
          </a:xfrm>
          <a:prstGeom prst="rect">
            <a:avLst/>
          </a:prstGeom>
          <a:noFill/>
        </p:spPr>
        <p:txBody>
          <a:bodyPr wrap="square" rtlCol="0">
            <a:spAutoFit/>
          </a:bodyPr>
          <a:lstStyle/>
          <a:p>
            <a:r>
              <a:rPr kumimoji="1" lang="zh-CN" altLang="en-US" dirty="0"/>
              <a:t>一阶自回归方程</a:t>
            </a:r>
            <a:r>
              <a:rPr kumimoji="1" lang="en-US" altLang="zh-CN" dirty="0"/>
              <a:t>AR(1)</a:t>
            </a:r>
            <a:endParaRPr kumimoji="1" lang="zh-CN" altLang="en-US" dirty="0"/>
          </a:p>
        </p:txBody>
      </p:sp>
    </p:spTree>
    <p:extLst>
      <p:ext uri="{BB962C8B-B14F-4D97-AF65-F5344CB8AC3E}">
        <p14:creationId xmlns:p14="http://schemas.microsoft.com/office/powerpoint/2010/main" val="379987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linds(horizont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16" name="标题 1">
            <a:extLst>
              <a:ext uri="{FF2B5EF4-FFF2-40B4-BE49-F238E27FC236}">
                <a16:creationId xmlns:a16="http://schemas.microsoft.com/office/drawing/2014/main" id="{A646C2C3-396F-0A4E-90C2-E7143BE33B82}"/>
              </a:ext>
            </a:extLst>
          </p:cNvPr>
          <p:cNvSpPr txBox="1">
            <a:spLocks/>
          </p:cNvSpPr>
          <p:nvPr/>
        </p:nvSpPr>
        <p:spPr>
          <a:xfrm>
            <a:off x="563653" y="739819"/>
            <a:ext cx="10866343"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Inversions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Of</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Generative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of</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the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Sensory</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Inputs</a:t>
            </a:r>
            <a:r>
              <a:rPr lang="zh-CN" altLang="en-US" sz="2800" b="1" cap="none" dirty="0">
                <a:solidFill>
                  <a:schemeClr val="tx2">
                    <a:lumMod val="60000"/>
                    <a:lumOff val="40000"/>
                  </a:schemeClr>
                </a:solidFill>
                <a:latin typeface="+mn-lt"/>
              </a:rPr>
              <a:t> 贝叶斯过程</a:t>
            </a:r>
          </a:p>
        </p:txBody>
      </p:sp>
      <p:pic>
        <p:nvPicPr>
          <p:cNvPr id="8" name="图片 7">
            <a:extLst>
              <a:ext uri="{FF2B5EF4-FFF2-40B4-BE49-F238E27FC236}">
                <a16:creationId xmlns:a16="http://schemas.microsoft.com/office/drawing/2014/main" id="{13CE9A82-7497-BA40-B177-F1ED896D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899" y="1382753"/>
            <a:ext cx="10142145" cy="5101869"/>
          </a:xfrm>
          <a:prstGeom prst="rect">
            <a:avLst/>
          </a:prstGeom>
        </p:spPr>
      </p:pic>
      <p:sp>
        <p:nvSpPr>
          <p:cNvPr id="19" name="文本框 18">
            <a:extLst>
              <a:ext uri="{FF2B5EF4-FFF2-40B4-BE49-F238E27FC236}">
                <a16:creationId xmlns:a16="http://schemas.microsoft.com/office/drawing/2014/main" id="{F56D7CEA-ACA0-D74F-BF6F-A0224720FFEC}"/>
              </a:ext>
            </a:extLst>
          </p:cNvPr>
          <p:cNvSpPr txBox="1"/>
          <p:nvPr/>
        </p:nvSpPr>
        <p:spPr>
          <a:xfrm>
            <a:off x="1697907" y="2019575"/>
            <a:ext cx="3287741" cy="1200329"/>
          </a:xfrm>
          <a:prstGeom prst="rect">
            <a:avLst/>
          </a:prstGeom>
          <a:noFill/>
        </p:spPr>
        <p:txBody>
          <a:bodyPr wrap="square" rtlCol="0">
            <a:spAutoFit/>
          </a:bodyPr>
          <a:lstStyle/>
          <a:p>
            <a:r>
              <a:rPr kumimoji="1" lang="zh-CN" altLang="en-US" dirty="0">
                <a:solidFill>
                  <a:srgbClr val="0070C0"/>
                </a:solidFill>
              </a:rPr>
              <a:t>    不过，当最低一层有感觉数据的输入时，我们就可以将数据自下而上传递，最终获得每一层更新后的后验分布。</a:t>
            </a:r>
          </a:p>
        </p:txBody>
      </p:sp>
      <p:cxnSp>
        <p:nvCxnSpPr>
          <p:cNvPr id="3" name="直线箭头连接符 2">
            <a:extLst>
              <a:ext uri="{FF2B5EF4-FFF2-40B4-BE49-F238E27FC236}">
                <a16:creationId xmlns:a16="http://schemas.microsoft.com/office/drawing/2014/main" id="{860F6C66-E9AD-8C4C-87A3-7A9548889A21}"/>
              </a:ext>
            </a:extLst>
          </p:cNvPr>
          <p:cNvCxnSpPr/>
          <p:nvPr/>
        </p:nvCxnSpPr>
        <p:spPr>
          <a:xfrm flipV="1">
            <a:off x="1122899" y="2122714"/>
            <a:ext cx="0" cy="3603172"/>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67886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p:pic>
        <p:nvPicPr>
          <p:cNvPr id="9" name="图片 8">
            <a:extLst>
              <a:ext uri="{FF2B5EF4-FFF2-40B4-BE49-F238E27FC236}">
                <a16:creationId xmlns:a16="http://schemas.microsoft.com/office/drawing/2014/main" id="{AD95E7C0-89CD-C540-B684-08CA3322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54" y="2089149"/>
            <a:ext cx="4591700" cy="2980800"/>
          </a:xfrm>
          <a:prstGeom prst="rect">
            <a:avLst/>
          </a:prstGeom>
        </p:spPr>
      </p:pic>
      <p:sp>
        <p:nvSpPr>
          <p:cNvPr id="10" name="文本框 9">
            <a:extLst>
              <a:ext uri="{FF2B5EF4-FFF2-40B4-BE49-F238E27FC236}">
                <a16:creationId xmlns:a16="http://schemas.microsoft.com/office/drawing/2014/main" id="{B5132EC0-B667-0644-88E0-3857D70E96E2}"/>
              </a:ext>
            </a:extLst>
          </p:cNvPr>
          <p:cNvSpPr txBox="1"/>
          <p:nvPr/>
        </p:nvSpPr>
        <p:spPr>
          <a:xfrm>
            <a:off x="5155354" y="1235406"/>
            <a:ext cx="6601217" cy="6647974"/>
          </a:xfrm>
          <a:prstGeom prst="rect">
            <a:avLst/>
          </a:prstGeom>
          <a:noFill/>
        </p:spPr>
        <p:txBody>
          <a:bodyPr wrap="square" rtlCol="0">
            <a:spAutoFit/>
          </a:bodyPr>
          <a:lstStyle/>
          <a:p>
            <a:r>
              <a:rPr lang="en-US" altLang="zh-CN" dirty="0"/>
              <a:t>This approach assumes that participants are dynamically updating their beliefs (i.e., posterior probability distributions) in order to infer on the hidden environmental states x that cause the experienced sensory inputs.</a:t>
            </a:r>
          </a:p>
          <a:p>
            <a:endParaRPr lang="en-US" altLang="zh-CN" dirty="0"/>
          </a:p>
          <a:p>
            <a:r>
              <a:rPr lang="en-US" altLang="zh-CN" dirty="0"/>
              <a:t>In the generative model</a:t>
            </a:r>
            <a:r>
              <a:rPr lang="en-US" altLang="zh-CN" dirty="0">
                <a:solidFill>
                  <a:srgbClr val="C00000"/>
                </a:solidFill>
              </a:rPr>
              <a:t>, these “to-be-inferred-on” states are coupled in a three- level hierarchy</a:t>
            </a:r>
            <a:r>
              <a:rPr lang="en-US" altLang="zh-CN" dirty="0"/>
              <a:t>: </a:t>
            </a:r>
          </a:p>
          <a:p>
            <a:endParaRPr lang="en-US" altLang="zh-CN" dirty="0"/>
          </a:p>
          <a:p>
            <a:r>
              <a:rPr lang="en-US" altLang="zh-CN" sz="1600" dirty="0"/>
              <a:t>The lowest level x</a:t>
            </a:r>
            <a:r>
              <a:rPr lang="en-US" altLang="zh-CN" sz="1600" baseline="-25000" dirty="0"/>
              <a:t>1 gaze </a:t>
            </a:r>
            <a:r>
              <a:rPr lang="en-US" altLang="zh-CN" sz="1600" dirty="0"/>
              <a:t>represents </a:t>
            </a:r>
            <a:r>
              <a:rPr lang="en-US" altLang="zh-CN" sz="1600" dirty="0">
                <a:solidFill>
                  <a:srgbClr val="C00000"/>
                </a:solidFill>
              </a:rPr>
              <a:t>the accuracy of the gaze</a:t>
            </a:r>
            <a:r>
              <a:rPr lang="en-US" altLang="zh-CN" sz="1600" dirty="0"/>
              <a:t> in a binary form (1</a:t>
            </a:r>
            <a:r>
              <a:rPr lang="zh-CN" altLang="en-US" sz="1600" dirty="0"/>
              <a:t> </a:t>
            </a:r>
            <a:r>
              <a:rPr lang="en-US" altLang="zh-CN" sz="1600" dirty="0"/>
              <a:t>= correct, 0</a:t>
            </a:r>
            <a:r>
              <a:rPr lang="zh-CN" altLang="en-US" sz="1600" dirty="0"/>
              <a:t> </a:t>
            </a:r>
            <a:r>
              <a:rPr lang="en-US" altLang="zh-CN" sz="1600" dirty="0"/>
              <a:t>=</a:t>
            </a:r>
            <a:r>
              <a:rPr lang="zh-CN" altLang="en-US" sz="1600" dirty="0"/>
              <a:t> </a:t>
            </a:r>
            <a:r>
              <a:rPr lang="en-US" altLang="zh-CN" sz="1600" dirty="0"/>
              <a:t>incorrect)</a:t>
            </a:r>
            <a:r>
              <a:rPr lang="zh-CN" altLang="en-US" sz="1600" dirty="0">
                <a:solidFill>
                  <a:srgbClr val="C00000"/>
                </a:solidFill>
              </a:rPr>
              <a:t>（注视一侧正确的概率）</a:t>
            </a:r>
            <a:r>
              <a:rPr lang="en-US" altLang="zh-CN" sz="1600" dirty="0"/>
              <a:t>;</a:t>
            </a:r>
          </a:p>
          <a:p>
            <a:r>
              <a:rPr lang="en-US" altLang="zh-CN" sz="1600" dirty="0"/>
              <a:t>The probability of x</a:t>
            </a:r>
            <a:r>
              <a:rPr lang="en-US" altLang="zh-CN" sz="1600" baseline="-25000" dirty="0"/>
              <a:t>1</a:t>
            </a:r>
            <a:r>
              <a:rPr lang="zh-CN" altLang="en-US" sz="1600" baseline="-25000" dirty="0"/>
              <a:t> </a:t>
            </a:r>
            <a:r>
              <a:rPr lang="en-US" altLang="zh-CN" sz="1600" dirty="0"/>
              <a:t>is </a:t>
            </a:r>
            <a:r>
              <a:rPr lang="en-US" altLang="zh-CN" sz="1600" dirty="0">
                <a:solidFill>
                  <a:srgbClr val="0070C0"/>
                </a:solidFill>
              </a:rPr>
              <a:t>a sigmoid transformation </a:t>
            </a:r>
            <a:r>
              <a:rPr lang="en-US" altLang="zh-CN" sz="1600" dirty="0"/>
              <a:t>of x</a:t>
            </a:r>
            <a:r>
              <a:rPr lang="en-US" altLang="zh-CN" sz="1600" baseline="-25000" dirty="0"/>
              <a:t>2</a:t>
            </a:r>
            <a:r>
              <a:rPr lang="en-US" altLang="zh-CN" sz="1600" dirty="0"/>
              <a:t>. </a:t>
            </a:r>
          </a:p>
          <a:p>
            <a:endParaRPr lang="en-US" altLang="zh-CN" sz="1600" dirty="0"/>
          </a:p>
          <a:p>
            <a:endParaRPr lang="en-US" altLang="zh-CN" sz="1600" dirty="0"/>
          </a:p>
          <a:p>
            <a:endParaRPr lang="en-US" altLang="zh-CN" sz="1600" dirty="0"/>
          </a:p>
          <a:p>
            <a:r>
              <a:rPr lang="en-US" altLang="zh-CN" sz="1600" dirty="0"/>
              <a:t>Level x</a:t>
            </a:r>
            <a:r>
              <a:rPr lang="en-US" altLang="zh-CN" sz="1600" baseline="-25000" dirty="0"/>
              <a:t>2 gaze </a:t>
            </a:r>
            <a:r>
              <a:rPr lang="en-US" altLang="zh-CN" sz="1600" dirty="0"/>
              <a:t>represents the </a:t>
            </a:r>
            <a:r>
              <a:rPr lang="en-US" altLang="zh-CN" sz="1600" dirty="0">
                <a:solidFill>
                  <a:srgbClr val="C00000"/>
                </a:solidFill>
              </a:rPr>
              <a:t>tendency of the gaze to be correct or incorrect</a:t>
            </a:r>
            <a:r>
              <a:rPr lang="zh-CN" altLang="en-US" sz="1600" dirty="0"/>
              <a:t>，</a:t>
            </a:r>
            <a:r>
              <a:rPr lang="en-US" altLang="zh-CN" sz="1600" dirty="0"/>
              <a:t>evolves as a </a:t>
            </a:r>
            <a:r>
              <a:rPr lang="en-US" altLang="zh-CN" sz="1600" dirty="0">
                <a:solidFill>
                  <a:srgbClr val="0070C0"/>
                </a:solidFill>
              </a:rPr>
              <a:t>Gaussian random walk </a:t>
            </a:r>
            <a:r>
              <a:rPr lang="en-US" altLang="zh-CN" sz="1600" dirty="0"/>
              <a:t>with </a:t>
            </a:r>
            <a:r>
              <a:rPr lang="en-US" altLang="zh-CN" sz="1600" dirty="0">
                <a:solidFill>
                  <a:srgbClr val="0070C0"/>
                </a:solidFill>
              </a:rPr>
              <a:t>a step size determined by the state at the third level</a:t>
            </a:r>
            <a:r>
              <a:rPr lang="en-US" altLang="zh-CN" sz="1600" dirty="0"/>
              <a:t> ;</a:t>
            </a:r>
          </a:p>
          <a:p>
            <a:r>
              <a:rPr lang="zh-CN" altLang="en-US" sz="1600" dirty="0"/>
              <a:t> </a:t>
            </a:r>
            <a:r>
              <a:rPr lang="en-US" altLang="zh-CN" sz="1600" dirty="0"/>
              <a:t> </a:t>
            </a:r>
          </a:p>
          <a:p>
            <a:r>
              <a:rPr lang="en-US" altLang="zh-CN" sz="1600" dirty="0"/>
              <a:t>Level x</a:t>
            </a:r>
            <a:r>
              <a:rPr lang="en-US" altLang="zh-CN" sz="1600" baseline="-25000" dirty="0"/>
              <a:t>3 gaze </a:t>
            </a:r>
            <a:r>
              <a:rPr lang="en-US" altLang="zh-CN" sz="1600" dirty="0"/>
              <a:t>represents the </a:t>
            </a:r>
            <a:r>
              <a:rPr lang="en-US" altLang="zh-CN" sz="1600" dirty="0">
                <a:solidFill>
                  <a:srgbClr val="C00000"/>
                </a:solidFill>
              </a:rPr>
              <a:t>volatility of this tendency to be accurate</a:t>
            </a:r>
            <a:r>
              <a:rPr lang="zh-CN" altLang="en-US" sz="1600" dirty="0"/>
              <a:t>，</a:t>
            </a:r>
            <a:r>
              <a:rPr lang="en-US" altLang="zh-CN" sz="1600" dirty="0"/>
              <a:t>evolves as </a:t>
            </a:r>
            <a:r>
              <a:rPr lang="en-US" altLang="zh-CN" sz="1600" dirty="0">
                <a:solidFill>
                  <a:srgbClr val="0070C0"/>
                </a:solidFill>
              </a:rPr>
              <a:t>a first-order autoregressive (AR(1)) process</a:t>
            </a:r>
            <a:r>
              <a:rPr lang="en-US" altLang="zh-CN" sz="1600" dirty="0"/>
              <a:t>. </a:t>
            </a:r>
          </a:p>
          <a:p>
            <a:endParaRPr lang="en-US" altLang="zh-CN" dirty="0"/>
          </a:p>
          <a:p>
            <a:endParaRPr lang="en-US" altLang="zh-CN" dirty="0"/>
          </a:p>
          <a:p>
            <a:endParaRPr lang="en-US" altLang="zh-CN" dirty="0"/>
          </a:p>
          <a:p>
            <a:endParaRPr lang="en-US" altLang="zh-CN" dirty="0"/>
          </a:p>
          <a:p>
            <a:endParaRPr kumimoji="1" lang="zh-CN" altLang="en-US" dirty="0"/>
          </a:p>
        </p:txBody>
      </p:sp>
      <p:pic>
        <p:nvPicPr>
          <p:cNvPr id="12" name="图片 11">
            <a:extLst>
              <a:ext uri="{FF2B5EF4-FFF2-40B4-BE49-F238E27FC236}">
                <a16:creationId xmlns:a16="http://schemas.microsoft.com/office/drawing/2014/main" id="{7A2B5DE3-88B2-2040-B09F-1E8CF176D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22" y="4265784"/>
            <a:ext cx="2276021" cy="551144"/>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墨迹 15">
                <a:extLst>
                  <a:ext uri="{FF2B5EF4-FFF2-40B4-BE49-F238E27FC236}">
                    <a16:creationId xmlns:a16="http://schemas.microsoft.com/office/drawing/2014/main" id="{E3BA962D-5E23-6747-A9D8-CEB1AC68F568}"/>
                  </a:ext>
                </a:extLst>
              </p14:cNvPr>
              <p14:cNvContentPartPr/>
              <p14:nvPr/>
            </p14:nvContentPartPr>
            <p14:xfrm>
              <a:off x="2278212" y="2191283"/>
              <a:ext cx="868320" cy="2199240"/>
            </p14:xfrm>
          </p:contentPart>
        </mc:Choice>
        <mc:Fallback xmlns="">
          <p:pic>
            <p:nvPicPr>
              <p:cNvPr id="16" name="墨迹 15">
                <a:extLst>
                  <a:ext uri="{FF2B5EF4-FFF2-40B4-BE49-F238E27FC236}">
                    <a16:creationId xmlns:a16="http://schemas.microsoft.com/office/drawing/2014/main" id="{E3BA962D-5E23-6747-A9D8-CEB1AC68F568}"/>
                  </a:ext>
                </a:extLst>
              </p:cNvPr>
              <p:cNvPicPr/>
              <p:nvPr/>
            </p:nvPicPr>
            <p:blipFill>
              <a:blip r:embed="rId6"/>
              <a:stretch>
                <a:fillRect/>
              </a:stretch>
            </p:blipFill>
            <p:spPr>
              <a:xfrm>
                <a:off x="2269212" y="2182283"/>
                <a:ext cx="885960" cy="2216880"/>
              </a:xfrm>
              <a:prstGeom prst="rect">
                <a:avLst/>
              </a:prstGeom>
            </p:spPr>
          </p:pic>
        </mc:Fallback>
      </mc:AlternateContent>
      <p:sp>
        <p:nvSpPr>
          <p:cNvPr id="17" name="文本框 16">
            <a:extLst>
              <a:ext uri="{FF2B5EF4-FFF2-40B4-BE49-F238E27FC236}">
                <a16:creationId xmlns:a16="http://schemas.microsoft.com/office/drawing/2014/main" id="{F8BF6AE1-6EE9-7B4B-A7F5-12506A7F2459}"/>
              </a:ext>
            </a:extLst>
          </p:cNvPr>
          <p:cNvSpPr txBox="1"/>
          <p:nvPr/>
        </p:nvSpPr>
        <p:spPr>
          <a:xfrm>
            <a:off x="1712543" y="1770884"/>
            <a:ext cx="2438400" cy="369332"/>
          </a:xfrm>
          <a:prstGeom prst="rect">
            <a:avLst/>
          </a:prstGeom>
          <a:noFill/>
        </p:spPr>
        <p:txBody>
          <a:bodyPr wrap="square" rtlCol="0">
            <a:spAutoFit/>
          </a:bodyPr>
          <a:lstStyle/>
          <a:p>
            <a:r>
              <a:rPr kumimoji="1" lang="zh-CN" altLang="en-US" dirty="0">
                <a:solidFill>
                  <a:srgbClr val="C00000"/>
                </a:solidFill>
              </a:rPr>
              <a:t>注视部分的生成模型</a:t>
            </a:r>
          </a:p>
        </p:txBody>
      </p:sp>
    </p:spTree>
    <p:extLst>
      <p:ext uri="{BB962C8B-B14F-4D97-AF65-F5344CB8AC3E}">
        <p14:creationId xmlns:p14="http://schemas.microsoft.com/office/powerpoint/2010/main" val="83575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animEffect transition="in" filter="blinds(horizontal)">
                                      <p:cBhvr>
                                        <p:cTn id="7" dur="500"/>
                                        <p:tgtEl>
                                          <p:spTgt spid="1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blinds(horizontal)">
                                      <p:cBhvr>
                                        <p:cTn id="10" dur="500"/>
                                        <p:tgtEl>
                                          <p:spTgt spid="10">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0">
                                            <p:txEl>
                                              <p:pRg st="9" end="9"/>
                                            </p:txEl>
                                          </p:spTgt>
                                        </p:tgtEl>
                                        <p:attrNameLst>
                                          <p:attrName>style.visibility</p:attrName>
                                        </p:attrNameLst>
                                      </p:cBhvr>
                                      <p:to>
                                        <p:strVal val="visible"/>
                                      </p:to>
                                    </p:set>
                                    <p:animEffect transition="in" filter="blinds(horizontal)">
                                      <p:cBhvr>
                                        <p:cTn id="18" dur="500"/>
                                        <p:tgtEl>
                                          <p:spTgt spid="10">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xEl>
                                              <p:pRg st="11" end="11"/>
                                            </p:txEl>
                                          </p:spTgt>
                                        </p:tgtEl>
                                        <p:attrNameLst>
                                          <p:attrName>style.visibility</p:attrName>
                                        </p:attrNameLst>
                                      </p:cBhvr>
                                      <p:to>
                                        <p:strVal val="visible"/>
                                      </p:to>
                                    </p:set>
                                    <p:animEffect transition="in" filter="blinds(horizontal)">
                                      <p:cBhvr>
                                        <p:cTn id="23" dur="500"/>
                                        <p:tgtEl>
                                          <p:spTgt spid="1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p:pic>
        <p:nvPicPr>
          <p:cNvPr id="9" name="图片 8">
            <a:extLst>
              <a:ext uri="{FF2B5EF4-FFF2-40B4-BE49-F238E27FC236}">
                <a16:creationId xmlns:a16="http://schemas.microsoft.com/office/drawing/2014/main" id="{AD95E7C0-89CD-C540-B684-08CA3322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54" y="2089149"/>
            <a:ext cx="4591700" cy="2980800"/>
          </a:xfrm>
          <a:prstGeom prst="rect">
            <a:avLst/>
          </a:prstGeom>
        </p:spPr>
      </p:pic>
      <p:sp>
        <p:nvSpPr>
          <p:cNvPr id="10" name="文本框 9">
            <a:extLst>
              <a:ext uri="{FF2B5EF4-FFF2-40B4-BE49-F238E27FC236}">
                <a16:creationId xmlns:a16="http://schemas.microsoft.com/office/drawing/2014/main" id="{B5132EC0-B667-0644-88E0-3857D70E96E2}"/>
              </a:ext>
            </a:extLst>
          </p:cNvPr>
          <p:cNvSpPr txBox="1"/>
          <p:nvPr/>
        </p:nvSpPr>
        <p:spPr>
          <a:xfrm>
            <a:off x="4997699" y="1235406"/>
            <a:ext cx="6935061" cy="4555093"/>
          </a:xfrm>
          <a:prstGeom prst="rect">
            <a:avLst/>
          </a:prstGeom>
          <a:noFill/>
        </p:spPr>
        <p:txBody>
          <a:bodyPr wrap="square" rtlCol="0">
            <a:spAutoFit/>
          </a:bodyPr>
          <a:lstStyle/>
          <a:p>
            <a:endParaRPr lang="en-US" altLang="zh-CN" dirty="0"/>
          </a:p>
          <a:p>
            <a:r>
              <a:rPr lang="en-US" altLang="zh-CN" dirty="0"/>
              <a:t>In the generative model</a:t>
            </a:r>
            <a:r>
              <a:rPr lang="en-US" altLang="zh-CN" dirty="0">
                <a:solidFill>
                  <a:srgbClr val="C00000"/>
                </a:solidFill>
              </a:rPr>
              <a:t>, these “to-be-inferred-on” states are coupled in a three- level hierarchy</a:t>
            </a:r>
            <a:r>
              <a:rPr lang="en-US" altLang="zh-CN" dirty="0"/>
              <a:t>: </a:t>
            </a:r>
          </a:p>
          <a:p>
            <a:endParaRPr lang="en-US" altLang="zh-CN" dirty="0"/>
          </a:p>
          <a:p>
            <a:r>
              <a:rPr lang="en-US" altLang="zh-CN" sz="1600" dirty="0"/>
              <a:t>Correspondingly, the lowest level x</a:t>
            </a:r>
            <a:r>
              <a:rPr lang="en-US" altLang="zh-CN" sz="1600" baseline="-25000" dirty="0"/>
              <a:t>1</a:t>
            </a:r>
            <a:r>
              <a:rPr lang="zh-CN" altLang="en-US" sz="1600" baseline="-25000" dirty="0"/>
              <a:t> </a:t>
            </a:r>
            <a:r>
              <a:rPr lang="en-US" altLang="zh-CN" sz="1600" baseline="-25000" dirty="0"/>
              <a:t>card </a:t>
            </a:r>
            <a:r>
              <a:rPr lang="en-US" altLang="zh-CN" sz="1600" dirty="0"/>
              <a:t>represents the </a:t>
            </a:r>
            <a:r>
              <a:rPr lang="en-US" altLang="zh-CN" sz="1600" dirty="0">
                <a:solidFill>
                  <a:srgbClr val="C00000"/>
                </a:solidFill>
              </a:rPr>
              <a:t>accuracy of the blue card </a:t>
            </a:r>
            <a:r>
              <a:rPr lang="en-US" altLang="zh-CN" sz="1600" dirty="0"/>
              <a:t>in a binary form (1 = correct, 0 = incorrect)</a:t>
            </a:r>
            <a:r>
              <a:rPr lang="zh-CN" altLang="en-US" sz="1600" dirty="0"/>
              <a:t>（蓝色卡牌正确的概率）</a:t>
            </a:r>
            <a:r>
              <a:rPr lang="en-US" altLang="zh-CN" sz="1600" dirty="0"/>
              <a:t>;</a:t>
            </a:r>
          </a:p>
          <a:p>
            <a:endParaRPr lang="en-US" altLang="zh-CN" sz="1600" dirty="0"/>
          </a:p>
          <a:p>
            <a:r>
              <a:rPr lang="en-US" altLang="zh-CN" sz="1600" dirty="0"/>
              <a:t>Level x</a:t>
            </a:r>
            <a:r>
              <a:rPr lang="en-US" altLang="zh-CN" sz="1600" baseline="-25000" dirty="0"/>
              <a:t>2 card </a:t>
            </a:r>
            <a:r>
              <a:rPr lang="en-US" altLang="zh-CN" sz="1600" dirty="0"/>
              <a:t>represents the tendency of the blue card to be correct or incorrect</a:t>
            </a:r>
            <a:r>
              <a:rPr lang="zh-CN" altLang="en-US" sz="1600" dirty="0"/>
              <a:t>；</a:t>
            </a:r>
            <a:endParaRPr lang="en-US" altLang="zh-CN" sz="1600" dirty="0"/>
          </a:p>
          <a:p>
            <a:endParaRPr lang="en-US" altLang="zh-CN" sz="1600" dirty="0"/>
          </a:p>
          <a:p>
            <a:r>
              <a:rPr lang="en-US" altLang="zh-CN" sz="1600" dirty="0"/>
              <a:t>Level x</a:t>
            </a:r>
            <a:r>
              <a:rPr lang="en-US" altLang="zh-CN" sz="1600" baseline="-25000" dirty="0"/>
              <a:t>3 card </a:t>
            </a:r>
            <a:r>
              <a:rPr lang="en-US" altLang="zh-CN" sz="1600" dirty="0"/>
              <a:t>represents the volatility of the tendency of the blue card to be correct. </a:t>
            </a:r>
          </a:p>
          <a:p>
            <a:endParaRPr lang="en-US" altLang="zh-CN" dirty="0"/>
          </a:p>
          <a:p>
            <a:endParaRPr lang="en-US" altLang="zh-CN" dirty="0"/>
          </a:p>
          <a:p>
            <a:endParaRPr lang="en-US" altLang="zh-CN" dirty="0"/>
          </a:p>
          <a:p>
            <a:endParaRPr lang="en-US" altLang="zh-CN" dirty="0"/>
          </a:p>
          <a:p>
            <a:endParaRPr kumimoji="1" lang="zh-CN" altLang="en-US" dirty="0"/>
          </a:p>
        </p:txBody>
      </p:sp>
      <mc:AlternateContent xmlns:mc="http://schemas.openxmlformats.org/markup-compatibility/2006" xmlns:p14="http://schemas.microsoft.com/office/powerpoint/2010/main">
        <mc:Choice Requires="p14">
          <p:contentPart p14:bwMode="auto" r:id="rId4">
            <p14:nvContentPartPr>
              <p14:cNvPr id="16" name="墨迹 15">
                <a:extLst>
                  <a:ext uri="{FF2B5EF4-FFF2-40B4-BE49-F238E27FC236}">
                    <a16:creationId xmlns:a16="http://schemas.microsoft.com/office/drawing/2014/main" id="{E3BA962D-5E23-6747-A9D8-CEB1AC68F568}"/>
                  </a:ext>
                </a:extLst>
              </p14:cNvPr>
              <p14:cNvContentPartPr/>
              <p14:nvPr/>
            </p14:nvContentPartPr>
            <p14:xfrm>
              <a:off x="3119040" y="2254345"/>
              <a:ext cx="868320" cy="2199240"/>
            </p14:xfrm>
          </p:contentPart>
        </mc:Choice>
        <mc:Fallback xmlns="">
          <p:pic>
            <p:nvPicPr>
              <p:cNvPr id="16" name="墨迹 15">
                <a:extLst>
                  <a:ext uri="{FF2B5EF4-FFF2-40B4-BE49-F238E27FC236}">
                    <a16:creationId xmlns:a16="http://schemas.microsoft.com/office/drawing/2014/main" id="{E3BA962D-5E23-6747-A9D8-CEB1AC68F568}"/>
                  </a:ext>
                </a:extLst>
              </p:cNvPr>
              <p:cNvPicPr/>
              <p:nvPr/>
            </p:nvPicPr>
            <p:blipFill>
              <a:blip r:embed="rId5"/>
              <a:stretch>
                <a:fillRect/>
              </a:stretch>
            </p:blipFill>
            <p:spPr>
              <a:xfrm>
                <a:off x="3110040" y="2245345"/>
                <a:ext cx="885960" cy="2216880"/>
              </a:xfrm>
              <a:prstGeom prst="rect">
                <a:avLst/>
              </a:prstGeom>
            </p:spPr>
          </p:pic>
        </mc:Fallback>
      </mc:AlternateContent>
      <p:sp>
        <p:nvSpPr>
          <p:cNvPr id="17" name="文本框 16">
            <a:extLst>
              <a:ext uri="{FF2B5EF4-FFF2-40B4-BE49-F238E27FC236}">
                <a16:creationId xmlns:a16="http://schemas.microsoft.com/office/drawing/2014/main" id="{F8BF6AE1-6EE9-7B4B-A7F5-12506A7F2459}"/>
              </a:ext>
            </a:extLst>
          </p:cNvPr>
          <p:cNvSpPr txBox="1"/>
          <p:nvPr/>
        </p:nvSpPr>
        <p:spPr>
          <a:xfrm>
            <a:off x="1712543" y="1770884"/>
            <a:ext cx="2438400" cy="369332"/>
          </a:xfrm>
          <a:prstGeom prst="rect">
            <a:avLst/>
          </a:prstGeom>
          <a:noFill/>
        </p:spPr>
        <p:txBody>
          <a:bodyPr wrap="square" rtlCol="0">
            <a:spAutoFit/>
          </a:bodyPr>
          <a:lstStyle/>
          <a:p>
            <a:r>
              <a:rPr kumimoji="1" lang="zh-CN" altLang="en-US" dirty="0">
                <a:solidFill>
                  <a:srgbClr val="C00000"/>
                </a:solidFill>
              </a:rPr>
              <a:t>卡牌部分的生成模型</a:t>
            </a:r>
          </a:p>
        </p:txBody>
      </p:sp>
    </p:spTree>
    <p:extLst>
      <p:ext uri="{BB962C8B-B14F-4D97-AF65-F5344CB8AC3E}">
        <p14:creationId xmlns:p14="http://schemas.microsoft.com/office/powerpoint/2010/main" val="3637654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zh-CN" altLang="en-US" sz="3200" b="1" i="0" u="none" strike="noStrike" kern="1200" cap="none" spc="0" normalizeH="0" baseline="0" noProof="0" dirty="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E3E52D55-14C8-6443-AB71-06A7487ED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54" y="0"/>
            <a:ext cx="10924442" cy="6858000"/>
          </a:xfrm>
          <a:prstGeom prst="rect">
            <a:avLst/>
          </a:prstGeom>
        </p:spPr>
      </p:pic>
    </p:spTree>
    <p:extLst>
      <p:ext uri="{BB962C8B-B14F-4D97-AF65-F5344CB8AC3E}">
        <p14:creationId xmlns:p14="http://schemas.microsoft.com/office/powerpoint/2010/main" val="282270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zh-CN" altLang="en-US" sz="3200" b="1" i="0" u="none" strike="noStrike" kern="1200" cap="none" spc="0" normalizeH="0" baseline="0" noProof="0" dirty="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p:pic>
        <p:nvPicPr>
          <p:cNvPr id="9" name="图片 8">
            <a:extLst>
              <a:ext uri="{FF2B5EF4-FFF2-40B4-BE49-F238E27FC236}">
                <a16:creationId xmlns:a16="http://schemas.microsoft.com/office/drawing/2014/main" id="{AD95E7C0-89CD-C540-B684-08CA3322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54" y="2089149"/>
            <a:ext cx="4591700" cy="29808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5132EC0-B667-0644-88E0-3857D70E96E2}"/>
                  </a:ext>
                </a:extLst>
              </p:cNvPr>
              <p:cNvSpPr txBox="1"/>
              <p:nvPr/>
            </p:nvSpPr>
            <p:spPr>
              <a:xfrm>
                <a:off x="4997699" y="1235406"/>
                <a:ext cx="6952563" cy="4785349"/>
              </a:xfrm>
              <a:prstGeom prst="rect">
                <a:avLst/>
              </a:prstGeom>
              <a:noFill/>
            </p:spPr>
            <p:txBody>
              <a:bodyPr wrap="square" rtlCol="0">
                <a:spAutoFit/>
              </a:bodyPr>
              <a:lstStyle/>
              <a:p>
                <a:endParaRPr lang="en-US" altLang="zh-CN" sz="1600" dirty="0"/>
              </a:p>
              <a:p>
                <a:r>
                  <a:rPr lang="en-US" altLang="zh-CN" sz="1600" dirty="0"/>
                  <a:t>Given trial-wise responses of participants that indicated whether they had followed the advice implicit in the gaze, this model was inverted in order to infer participant-specific parameters and belief trajectories.</a:t>
                </a:r>
              </a:p>
              <a:p>
                <a:endParaRPr lang="en-US" altLang="zh-CN" sz="1600" dirty="0"/>
              </a:p>
              <a:p>
                <a:r>
                  <a:rPr lang="en-US" altLang="zh-CN" sz="1600" dirty="0"/>
                  <a:t>This resulted in belief trajectories at three hierarchical levels </a:t>
                </a:r>
                <a:r>
                  <a:rPr lang="en-US" altLang="zh-CN" sz="1600" dirty="0" err="1"/>
                  <a:t>i</a:t>
                </a:r>
                <a:r>
                  <a:rPr lang="en-US" altLang="zh-CN" sz="1600" dirty="0"/>
                  <a:t> = 1, 2, 3. </a:t>
                </a:r>
              </a:p>
              <a:p>
                <a:endParaRPr lang="en-US" altLang="zh-CN" sz="1600" dirty="0"/>
              </a:p>
              <a:p>
                <a:r>
                  <a:rPr lang="en-US" altLang="zh-CN" sz="1600" dirty="0"/>
                  <a:t>The beliefs </a:t>
                </a:r>
                <a14:m>
                  <m:oMath xmlns:m="http://schemas.openxmlformats.org/officeDocument/2006/math">
                    <m:sSup>
                      <m:sSupPr>
                        <m:ctrlPr>
                          <a:rPr lang="en-US" altLang="zh-CN" sz="1600" i="1" smtClean="0">
                            <a:latin typeface="Cambria Math" panose="02040503050406030204" pitchFamily="18" charset="0"/>
                          </a:rPr>
                        </m:ctrlPr>
                      </m:sSupPr>
                      <m:e>
                        <m:acc>
                          <m:accPr>
                            <m:chr m:val="̂"/>
                            <m:ctrlPr>
                              <a:rPr lang="en-US" altLang="zh-CN" sz="1600" i="1" smtClean="0">
                                <a:latin typeface="Cambria Math" panose="02040503050406030204" pitchFamily="18" charset="0"/>
                              </a:rPr>
                            </m:ctrlPr>
                          </m:accPr>
                          <m:e>
                            <m:r>
                              <a:rPr lang="en-US" altLang="zh-CN" sz="1600" i="1" smtClean="0">
                                <a:latin typeface="Cambria Math" panose="02040503050406030204" pitchFamily="18" charset="0"/>
                                <a:ea typeface="Cambria Math" panose="02040503050406030204" pitchFamily="18" charset="0"/>
                              </a:rPr>
                              <m:t>𝜇</m:t>
                            </m:r>
                          </m:e>
                        </m:acc>
                      </m:e>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sup>
                    </m:sSup>
                  </m:oMath>
                </a14:m>
                <a:r>
                  <a:rPr lang="en-US" altLang="zh-CN" sz="1600" dirty="0"/>
                  <a:t>about the state of the environment are updated on every trial k via prediction errors </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smtClean="0">
                            <a:latin typeface="Cambria Math" panose="02040503050406030204" pitchFamily="18" charset="0"/>
                            <a:ea typeface="Cambria Math" panose="02040503050406030204" pitchFamily="18" charset="0"/>
                          </a:rPr>
                          <m:t>𝛿</m:t>
                        </m:r>
                      </m:e>
                      <m:sub>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sub>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sup>
                    </m:sSubSup>
                  </m:oMath>
                </a14:m>
                <a:r>
                  <a:rPr lang="zh-CN" altLang="en-US" sz="1600" dirty="0"/>
                  <a:t> </a:t>
                </a:r>
                <a:r>
                  <a:rPr lang="en-US" altLang="zh-CN" sz="1600" dirty="0"/>
                  <a:t>from the level i-1 below weighted by a precision ratio (Equations 2-4) where the beliefs’ precision </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smtClean="0">
                            <a:latin typeface="Cambria Math" panose="02040503050406030204" pitchFamily="18" charset="0"/>
                            <a:ea typeface="Cambria Math" panose="02040503050406030204" pitchFamily="18" charset="0"/>
                          </a:rPr>
                          <m:t>𝜋</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sup>
                    </m:sSubSup>
                  </m:oMath>
                </a14:m>
                <a:r>
                  <a:rPr lang="en-US" altLang="zh-CN" sz="1600" dirty="0"/>
                  <a:t>on each level is equal to the inverse variance of the belief </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𝜋</m:t>
                        </m:r>
                      </m:e>
                      <m:sub>
                        <m:r>
                          <a:rPr lang="en-US" altLang="zh-CN" sz="1600" i="1">
                            <a:latin typeface="Cambria Math" panose="02040503050406030204" pitchFamily="18" charset="0"/>
                          </a:rPr>
                          <m:t>𝑖</m:t>
                        </m:r>
                      </m:sub>
                      <m:sup>
                        <m:r>
                          <a:rPr lang="en-US" altLang="zh-CN" sz="1600" i="1">
                            <a:latin typeface="Cambria Math" panose="02040503050406030204" pitchFamily="18" charset="0"/>
                          </a:rPr>
                          <m:t>(</m:t>
                        </m:r>
                        <m:r>
                          <a:rPr lang="en-US" altLang="zh-CN" sz="1600" i="1">
                            <a:latin typeface="Cambria Math" panose="02040503050406030204" pitchFamily="18" charset="0"/>
                          </a:rPr>
                          <m:t>𝑘</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rPr>
                      <m:t>=1/</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𝜎</m:t>
                        </m:r>
                      </m:e>
                      <m:sub>
                        <m:r>
                          <a:rPr lang="en-US" altLang="zh-CN" sz="1600" b="0" i="1" smtClean="0">
                            <a:latin typeface="Cambria Math" panose="02040503050406030204" pitchFamily="18" charset="0"/>
                          </a:rPr>
                          <m:t>𝑖</m:t>
                        </m:r>
                      </m:sub>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𝑘</m:t>
                        </m:r>
                        <m:r>
                          <a:rPr lang="en-US" altLang="zh-CN" sz="1600" b="0" i="1" smtClean="0">
                            <a:latin typeface="Cambria Math" panose="02040503050406030204" pitchFamily="18" charset="0"/>
                          </a:rPr>
                          <m:t>)</m:t>
                        </m:r>
                      </m:sup>
                    </m:sSubSup>
                  </m:oMath>
                </a14:m>
                <a:r>
                  <a:rPr lang="en-US" altLang="zh-CN" sz="1600" dirty="0"/>
                  <a:t>. </a:t>
                </a:r>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lang="en-US" altLang="zh-CN" sz="1600" dirty="0"/>
              </a:p>
              <a:p>
                <a:endParaRPr kumimoji="1" lang="zh-CN" altLang="en-US" sz="1600" dirty="0"/>
              </a:p>
            </p:txBody>
          </p:sp>
        </mc:Choice>
        <mc:Fallback xmlns="">
          <p:sp>
            <p:nvSpPr>
              <p:cNvPr id="10" name="文本框 9">
                <a:extLst>
                  <a:ext uri="{FF2B5EF4-FFF2-40B4-BE49-F238E27FC236}">
                    <a16:creationId xmlns:a16="http://schemas.microsoft.com/office/drawing/2014/main" id="{B5132EC0-B667-0644-88E0-3857D70E96E2}"/>
                  </a:ext>
                </a:extLst>
              </p:cNvPr>
              <p:cNvSpPr txBox="1">
                <a:spLocks noRot="1" noChangeAspect="1" noMove="1" noResize="1" noEditPoints="1" noAdjustHandles="1" noChangeArrowheads="1" noChangeShapeType="1" noTextEdit="1"/>
              </p:cNvSpPr>
              <p:nvPr/>
            </p:nvSpPr>
            <p:spPr>
              <a:xfrm>
                <a:off x="4997699" y="1235406"/>
                <a:ext cx="6952563" cy="4785349"/>
              </a:xfrm>
              <a:prstGeom prst="rect">
                <a:avLst/>
              </a:prstGeom>
              <a:blipFill>
                <a:blip r:embed="rId4"/>
                <a:stretch>
                  <a:fillRect l="-36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9634CDC8-A696-624F-A8C3-44509F602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515" y="4358693"/>
            <a:ext cx="5591913" cy="2212408"/>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2A6ADD5-7EF8-E848-8938-5B59DE1252D6}"/>
                  </a:ext>
                </a:extLst>
              </p:cNvPr>
              <p:cNvSpPr txBox="1"/>
              <p:nvPr/>
            </p:nvSpPr>
            <p:spPr>
              <a:xfrm>
                <a:off x="282025" y="5365916"/>
                <a:ext cx="2498652" cy="438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i="1" smtClean="0">
                              <a:latin typeface="Cambria Math" panose="02040503050406030204" pitchFamily="18" charset="0"/>
                              <a:ea typeface="Cambria Math" panose="02040503050406030204" pitchFamily="18" charset="0"/>
                            </a:rPr>
                            <m:t>𝛿</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up>
                      </m:sSub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𝑢</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up>
                      </m:s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ea typeface="Cambria Math" panose="02040503050406030204" pitchFamily="18" charset="0"/>
                                </a:rPr>
                                <m:t>𝜇</m:t>
                              </m:r>
                            </m:e>
                          </m:acc>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up>
                      </m:sSubSup>
                    </m:oMath>
                  </m:oMathPara>
                </a14:m>
                <a:endParaRPr kumimoji="1" lang="zh-CN" altLang="en-US" dirty="0"/>
              </a:p>
            </p:txBody>
          </p:sp>
        </mc:Choice>
        <mc:Fallback xmlns="">
          <p:sp>
            <p:nvSpPr>
              <p:cNvPr id="5" name="文本框 4">
                <a:extLst>
                  <a:ext uri="{FF2B5EF4-FFF2-40B4-BE49-F238E27FC236}">
                    <a16:creationId xmlns:a16="http://schemas.microsoft.com/office/drawing/2014/main" id="{92A6ADD5-7EF8-E848-8938-5B59DE1252D6}"/>
                  </a:ext>
                </a:extLst>
              </p:cNvPr>
              <p:cNvSpPr txBox="1">
                <a:spLocks noRot="1" noChangeAspect="1" noMove="1" noResize="1" noEditPoints="1" noAdjustHandles="1" noChangeArrowheads="1" noChangeShapeType="1" noTextEdit="1"/>
              </p:cNvSpPr>
              <p:nvPr/>
            </p:nvSpPr>
            <p:spPr>
              <a:xfrm>
                <a:off x="282025" y="5365916"/>
                <a:ext cx="2498652" cy="438262"/>
              </a:xfrm>
              <a:prstGeom prst="rect">
                <a:avLst/>
              </a:prstGeom>
              <a:blipFill>
                <a:blip r:embed="rId6"/>
                <a:stretch>
                  <a:fillRect b="-5714"/>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DC40C7EC-E511-0341-B58D-BD9D39BC43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3032" y="5046764"/>
            <a:ext cx="2838476" cy="1753855"/>
          </a:xfrm>
          <a:prstGeom prst="rect">
            <a:avLst/>
          </a:prstGeom>
        </p:spPr>
      </p:pic>
    </p:spTree>
    <p:extLst>
      <p:ext uri="{BB962C8B-B14F-4D97-AF65-F5344CB8AC3E}">
        <p14:creationId xmlns:p14="http://schemas.microsoft.com/office/powerpoint/2010/main" val="141655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zh-CN" altLang="en-US" sz="3200" b="1" i="0" u="none" strike="noStrike" kern="1200" cap="none" spc="0" normalizeH="0" baseline="0" noProof="0" dirty="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p:pic>
        <p:nvPicPr>
          <p:cNvPr id="12" name="图片 11">
            <a:extLst>
              <a:ext uri="{FF2B5EF4-FFF2-40B4-BE49-F238E27FC236}">
                <a16:creationId xmlns:a16="http://schemas.microsoft.com/office/drawing/2014/main" id="{A501FD95-F4CC-1F4B-8826-DAD00CD61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04" y="1422046"/>
            <a:ext cx="6018009" cy="4696135"/>
          </a:xfrm>
          <a:prstGeom prst="rect">
            <a:avLst/>
          </a:prstGeom>
        </p:spPr>
      </p:pic>
      <p:sp>
        <p:nvSpPr>
          <p:cNvPr id="14" name="文本框 13">
            <a:extLst>
              <a:ext uri="{FF2B5EF4-FFF2-40B4-BE49-F238E27FC236}">
                <a16:creationId xmlns:a16="http://schemas.microsoft.com/office/drawing/2014/main" id="{FB048C1C-3D9A-E94A-A90D-CDE9B145ACE5}"/>
              </a:ext>
            </a:extLst>
          </p:cNvPr>
          <p:cNvSpPr txBox="1"/>
          <p:nvPr/>
        </p:nvSpPr>
        <p:spPr>
          <a:xfrm>
            <a:off x="7279549" y="2593066"/>
            <a:ext cx="4912451" cy="1815882"/>
          </a:xfrm>
          <a:prstGeom prst="rect">
            <a:avLst/>
          </a:prstGeom>
          <a:noFill/>
        </p:spPr>
        <p:txBody>
          <a:bodyPr wrap="square">
            <a:spAutoFit/>
          </a:bodyPr>
          <a:lstStyle/>
          <a:p>
            <a:br>
              <a:rPr lang="en-US" altLang="zh-CN" sz="1400" dirty="0">
                <a:effectLst/>
                <a:latin typeface="Helvetica" pitchFamily="2" charset="0"/>
              </a:rPr>
            </a:br>
            <a:endParaRPr lang="en-US" altLang="zh-CN" sz="1400" dirty="0">
              <a:effectLst/>
              <a:latin typeface="Helvetica" pitchFamily="2" charset="0"/>
            </a:endParaRPr>
          </a:p>
          <a:p>
            <a:r>
              <a:rPr lang="en-US" altLang="zh-CN" sz="1400" dirty="0">
                <a:solidFill>
                  <a:srgbClr val="000000"/>
                </a:solidFill>
                <a:effectLst/>
                <a:latin typeface="Helvetica" pitchFamily="2" charset="0"/>
              </a:rPr>
              <a:t> </a:t>
            </a:r>
            <a:endParaRPr lang="en-US" altLang="zh-CN" sz="1400" dirty="0">
              <a:solidFill>
                <a:srgbClr val="005AAB"/>
              </a:solidFill>
              <a:latin typeface="Helvetica" pitchFamily="2" charset="0"/>
            </a:endParaRPr>
          </a:p>
          <a:p>
            <a:r>
              <a:rPr lang="en-US" altLang="zh-CN" sz="1400" dirty="0">
                <a:solidFill>
                  <a:srgbClr val="005AAB"/>
                </a:solidFill>
                <a:latin typeface="Helvetica" pitchFamily="2" charset="0"/>
              </a:rPr>
              <a:t>  </a:t>
            </a:r>
            <a:r>
              <a:rPr lang="en-US" altLang="zh-CN" sz="1400" dirty="0" err="1">
                <a:solidFill>
                  <a:srgbClr val="005AAB"/>
                </a:solidFill>
                <a:latin typeface="Helvetica" pitchFamily="2" charset="0"/>
              </a:rPr>
              <a:t>Mathys</a:t>
            </a:r>
            <a:r>
              <a:rPr lang="en-US" altLang="zh-CN" sz="1400" dirty="0">
                <a:solidFill>
                  <a:srgbClr val="005AAB"/>
                </a:solidFill>
                <a:latin typeface="Helvetica" pitchFamily="2" charset="0"/>
              </a:rPr>
              <a:t>, Christoph D et al. “Uncertainty in Perception and the Hierarchical Gaussian Filter.” Frontiers in human neuroscience 8 (2014): 825–825. Web.</a:t>
            </a:r>
          </a:p>
          <a:p>
            <a:endParaRPr lang="en-US" altLang="zh-CN" sz="1400" dirty="0">
              <a:solidFill>
                <a:srgbClr val="005AAB"/>
              </a:solidFill>
              <a:latin typeface="Helvetica" pitchFamily="2" charset="0"/>
            </a:endParaRPr>
          </a:p>
          <a:p>
            <a:endParaRPr lang="en-US" altLang="zh-CN" sz="1400" dirty="0">
              <a:solidFill>
                <a:srgbClr val="005AAB"/>
              </a:solidFill>
              <a:effectLst/>
              <a:latin typeface="Helvetica" pitchFamily="2"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5FC985C-780E-EA4F-9A82-0203D0AFFD47}"/>
                  </a:ext>
                </a:extLst>
              </p:cNvPr>
              <p:cNvSpPr txBox="1"/>
              <p:nvPr/>
            </p:nvSpPr>
            <p:spPr>
              <a:xfrm>
                <a:off x="7279547" y="2211859"/>
                <a:ext cx="3887881" cy="444930"/>
              </a:xfrm>
              <a:prstGeom prst="rect">
                <a:avLst/>
              </a:prstGeom>
              <a:noFill/>
            </p:spPr>
            <p:txBody>
              <a:bodyPr wrap="square" rtlCol="0">
                <a:spAutoFit/>
              </a:bodyPr>
              <a:lstStyle/>
              <a:p>
                <a14:m>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𝑣</m:t>
                        </m:r>
                      </m:e>
                      <m:sub>
                        <m:r>
                          <a:rPr kumimoji="1" lang="en-US" altLang="zh-CN" b="0" i="1" smtClean="0">
                            <a:latin typeface="Cambria Math" panose="02040503050406030204" pitchFamily="18" charset="0"/>
                          </a:rPr>
                          <m:t>𝑖</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up>
                    </m:sSubSup>
                  </m:oMath>
                </a14:m>
                <a:r>
                  <a:rPr kumimoji="1" lang="zh-CN" altLang="en-US" dirty="0"/>
                  <a:t>时间段在</a:t>
                </a:r>
                <a:r>
                  <a:rPr kumimoji="1" lang="en-US" altLang="zh-CN" dirty="0"/>
                  <a:t>(k-1,k) </a:t>
                </a:r>
                <a14:m>
                  <m:oMath xmlns:m="http://schemas.openxmlformats.org/officeDocument/2006/math">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𝑡</m:t>
                        </m:r>
                      </m:e>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up>
                    </m:sSup>
                  </m:oMath>
                </a14:m>
                <a:r>
                  <a:rPr kumimoji="1" lang="zh-CN" altLang="en-US" dirty="0"/>
                  <a:t>间的变化量</a:t>
                </a:r>
              </a:p>
            </p:txBody>
          </p:sp>
        </mc:Choice>
        <mc:Fallback xmlns="">
          <p:sp>
            <p:nvSpPr>
              <p:cNvPr id="15" name="文本框 14">
                <a:extLst>
                  <a:ext uri="{FF2B5EF4-FFF2-40B4-BE49-F238E27FC236}">
                    <a16:creationId xmlns:a16="http://schemas.microsoft.com/office/drawing/2014/main" id="{95FC985C-780E-EA4F-9A82-0203D0AFFD47}"/>
                  </a:ext>
                </a:extLst>
              </p:cNvPr>
              <p:cNvSpPr txBox="1">
                <a:spLocks noRot="1" noChangeAspect="1" noMove="1" noResize="1" noEditPoints="1" noAdjustHandles="1" noChangeArrowheads="1" noChangeShapeType="1" noTextEdit="1"/>
              </p:cNvSpPr>
              <p:nvPr/>
            </p:nvSpPr>
            <p:spPr>
              <a:xfrm>
                <a:off x="7279547" y="2211859"/>
                <a:ext cx="3887881" cy="444930"/>
              </a:xfrm>
              <a:prstGeom prst="rect">
                <a:avLst/>
              </a:prstGeom>
              <a:blipFill>
                <a:blip r:embed="rId4"/>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4460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p:pic>
        <p:nvPicPr>
          <p:cNvPr id="9" name="图片 8">
            <a:extLst>
              <a:ext uri="{FF2B5EF4-FFF2-40B4-BE49-F238E27FC236}">
                <a16:creationId xmlns:a16="http://schemas.microsoft.com/office/drawing/2014/main" id="{AD95E7C0-89CD-C540-B684-08CA3322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12" y="1938600"/>
            <a:ext cx="4591700" cy="29808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5132EC0-B667-0644-88E0-3857D70E96E2}"/>
                  </a:ext>
                </a:extLst>
              </p:cNvPr>
              <p:cNvSpPr txBox="1"/>
              <p:nvPr/>
            </p:nvSpPr>
            <p:spPr>
              <a:xfrm>
                <a:off x="4421964" y="1516722"/>
                <a:ext cx="7589263" cy="4247317"/>
              </a:xfrm>
              <a:prstGeom prst="rect">
                <a:avLst/>
              </a:prstGeom>
              <a:noFill/>
            </p:spPr>
            <p:txBody>
              <a:bodyPr wrap="square" rtlCol="0">
                <a:spAutoFit/>
              </a:bodyPr>
              <a:lstStyle/>
              <a:p>
                <a:endParaRPr lang="en-US" altLang="zh-CN" dirty="0"/>
              </a:p>
              <a:p>
                <a:r>
                  <a:rPr lang="en-US" altLang="zh-CN" dirty="0"/>
                  <a:t>The evolution of beliefs is governed by participant-specific parameters: </a:t>
                </a:r>
              </a:p>
              <a:p>
                <a:endParaRPr lang="en-US" altLang="zh-CN" i="1" dirty="0">
                  <a:latin typeface="Cambria Math" panose="02040503050406030204" pitchFamily="18" charset="0"/>
                  <a:ea typeface="Cambria Math" panose="02040503050406030204" pitchFamily="18" charset="0"/>
                </a:endParaRPr>
              </a:p>
              <a:p>
                <a14:m>
                  <m:oMath xmlns:m="http://schemas.openxmlformats.org/officeDocument/2006/math">
                    <m:r>
                      <a:rPr lang="en-US" altLang="zh-CN" i="1" smtClean="0">
                        <a:latin typeface="Cambria Math" panose="02040503050406030204" pitchFamily="18" charset="0"/>
                        <a:ea typeface="Cambria Math" panose="02040503050406030204" pitchFamily="18" charset="0"/>
                      </a:rPr>
                      <m:t>𝜔</m:t>
                    </m:r>
                  </m:oMath>
                </a14:m>
                <a:r>
                  <a:rPr lang="en-US" altLang="zh-CN" baseline="-25000" dirty="0"/>
                  <a:t>2</a:t>
                </a:r>
                <a:r>
                  <a:rPr lang="zh-CN" altLang="en-US" baseline="-25000" dirty="0"/>
                  <a:t> </a:t>
                </a:r>
                <a:r>
                  <a:rPr lang="en-US" altLang="zh-CN" baseline="-25000" dirty="0"/>
                  <a:t>card</a:t>
                </a:r>
                <a:r>
                  <a:rPr lang="en-US" altLang="zh-CN" dirty="0"/>
                  <a:t> and </a:t>
                </a:r>
                <a14:m>
                  <m:oMath xmlns:m="http://schemas.openxmlformats.org/officeDocument/2006/math">
                    <m:r>
                      <a:rPr lang="en-US" altLang="zh-CN" i="1">
                        <a:latin typeface="Cambria Math" panose="02040503050406030204" pitchFamily="18" charset="0"/>
                        <a:ea typeface="Cambria Math" panose="02040503050406030204" pitchFamily="18" charset="0"/>
                      </a:rPr>
                      <m:t>𝜔</m:t>
                    </m:r>
                  </m:oMath>
                </a14:m>
                <a:r>
                  <a:rPr lang="en-US" altLang="zh-CN" baseline="-25000" dirty="0"/>
                  <a:t>2</a:t>
                </a:r>
                <a:r>
                  <a:rPr lang="zh-CN" altLang="en-US" baseline="-25000" dirty="0"/>
                  <a:t> </a:t>
                </a:r>
                <a:r>
                  <a:rPr lang="en-US" altLang="zh-CN" baseline="-25000" dirty="0"/>
                  <a:t>gaze</a:t>
                </a:r>
                <a:r>
                  <a:rPr lang="en-US" altLang="zh-CN" dirty="0"/>
                  <a:t> determine the participant-specific evolution rate at the second level. As such, they describe </a:t>
                </a:r>
                <a:r>
                  <a:rPr lang="en-US" altLang="zh-CN" dirty="0">
                    <a:solidFill>
                      <a:srgbClr val="C00000"/>
                    </a:solidFill>
                  </a:rPr>
                  <a:t>How Fast Accuracy Of Gaze and Card Stimuli Change In General</a:t>
                </a:r>
                <a:r>
                  <a:rPr lang="en-US" altLang="zh-CN" dirty="0"/>
                  <a:t>, independent of phasic spikes and dips.</a:t>
                </a:r>
              </a:p>
              <a:p>
                <a:endParaRPr lang="en-US" altLang="zh-CN" dirty="0"/>
              </a:p>
              <a:p>
                <a:r>
                  <a:rPr lang="en-US" altLang="zh-CN" dirty="0"/>
                  <a:t> </a:t>
                </a:r>
                <a14:m>
                  <m:oMath xmlns:m="http://schemas.openxmlformats.org/officeDocument/2006/math">
                    <m:r>
                      <a:rPr lang="en-US" altLang="zh-CN" i="1">
                        <a:latin typeface="Cambria Math" panose="02040503050406030204" pitchFamily="18" charset="0"/>
                        <a:ea typeface="Cambria Math" panose="02040503050406030204" pitchFamily="18" charset="0"/>
                      </a:rPr>
                      <m:t>𝜔</m:t>
                    </m:r>
                  </m:oMath>
                </a14:m>
                <a:r>
                  <a:rPr lang="en-US" altLang="zh-CN" baseline="-25000" dirty="0"/>
                  <a:t>3</a:t>
                </a:r>
                <a:r>
                  <a:rPr lang="zh-CN" altLang="en-US" baseline="-25000" dirty="0"/>
                  <a:t> </a:t>
                </a:r>
                <a:r>
                  <a:rPr lang="en-US" altLang="zh-CN" baseline="-25000" dirty="0"/>
                  <a:t>card</a:t>
                </a:r>
                <a:r>
                  <a:rPr lang="en-US" altLang="zh-CN" dirty="0"/>
                  <a:t> and </a:t>
                </a:r>
                <a14:m>
                  <m:oMath xmlns:m="http://schemas.openxmlformats.org/officeDocument/2006/math">
                    <m:r>
                      <a:rPr lang="en-US" altLang="zh-CN" i="1">
                        <a:latin typeface="Cambria Math" panose="02040503050406030204" pitchFamily="18" charset="0"/>
                        <a:ea typeface="Cambria Math" panose="02040503050406030204" pitchFamily="18" charset="0"/>
                      </a:rPr>
                      <m:t>𝜔</m:t>
                    </m:r>
                  </m:oMath>
                </a14:m>
                <a:r>
                  <a:rPr lang="en-US" altLang="zh-CN" baseline="-25000" dirty="0"/>
                  <a:t>3</a:t>
                </a:r>
                <a:r>
                  <a:rPr lang="zh-CN" altLang="en-US" baseline="-25000" dirty="0"/>
                  <a:t> </a:t>
                </a:r>
                <a:r>
                  <a:rPr lang="en-US" altLang="zh-CN" baseline="-25000" dirty="0"/>
                  <a:t>gaze</a:t>
                </a:r>
                <a:r>
                  <a:rPr lang="en-US" altLang="zh-CN" dirty="0"/>
                  <a:t> </a:t>
                </a:r>
                <a:r>
                  <a:rPr lang="zh-CN" altLang="en-US" dirty="0"/>
                  <a:t> </a:t>
                </a:r>
                <a:r>
                  <a:rPr lang="en-US" altLang="zh-CN" dirty="0"/>
                  <a:t>play</a:t>
                </a:r>
                <a:r>
                  <a:rPr lang="zh-CN" altLang="en-US" dirty="0"/>
                  <a:t> </a:t>
                </a:r>
                <a:r>
                  <a:rPr lang="en-US" altLang="zh-CN" dirty="0"/>
                  <a:t>the corresponding role at the third level, </a:t>
                </a:r>
              </a:p>
              <a:p>
                <a:r>
                  <a:rPr lang="en-US" altLang="zh-CN" dirty="0"/>
                  <a:t>representing </a:t>
                </a:r>
                <a:r>
                  <a:rPr lang="en-US" altLang="zh-CN" dirty="0">
                    <a:solidFill>
                      <a:srgbClr val="C00000"/>
                    </a:solidFill>
                  </a:rPr>
                  <a:t>The Evolution Rates of The Volatilities of The</a:t>
                </a:r>
                <a:r>
                  <a:rPr lang="zh-CN" altLang="en-US" dirty="0">
                    <a:solidFill>
                      <a:srgbClr val="C00000"/>
                    </a:solidFill>
                  </a:rPr>
                  <a:t> </a:t>
                </a:r>
                <a:r>
                  <a:rPr lang="en-US" altLang="zh-CN" dirty="0">
                    <a:solidFill>
                      <a:srgbClr val="C00000"/>
                    </a:solidFill>
                  </a:rPr>
                  <a:t>Contingencies</a:t>
                </a:r>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B5132EC0-B667-0644-88E0-3857D70E96E2}"/>
                  </a:ext>
                </a:extLst>
              </p:cNvPr>
              <p:cNvSpPr txBox="1">
                <a:spLocks noRot="1" noChangeAspect="1" noMove="1" noResize="1" noEditPoints="1" noAdjustHandles="1" noChangeArrowheads="1" noChangeShapeType="1" noTextEdit="1"/>
              </p:cNvSpPr>
              <p:nvPr/>
            </p:nvSpPr>
            <p:spPr>
              <a:xfrm>
                <a:off x="4421964" y="1516722"/>
                <a:ext cx="7589263" cy="4247317"/>
              </a:xfrm>
              <a:prstGeom prst="rect">
                <a:avLst/>
              </a:prstGeom>
              <a:blipFill>
                <a:blip r:embed="rId4"/>
                <a:stretch>
                  <a:fillRect l="-669"/>
                </a:stretch>
              </a:blipFill>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DD039435-4CBF-2045-9A15-748860F01005}"/>
                  </a:ext>
                </a:extLst>
              </p14:cNvPr>
              <p14:cNvContentPartPr/>
              <p14:nvPr/>
            </p14:nvContentPartPr>
            <p14:xfrm>
              <a:off x="987536" y="2199301"/>
              <a:ext cx="1155600" cy="1441080"/>
            </p14:xfrm>
          </p:contentPart>
        </mc:Choice>
        <mc:Fallback xmlns="">
          <p:pic>
            <p:nvPicPr>
              <p:cNvPr id="2" name="墨迹 1">
                <a:extLst>
                  <a:ext uri="{FF2B5EF4-FFF2-40B4-BE49-F238E27FC236}">
                    <a16:creationId xmlns:a16="http://schemas.microsoft.com/office/drawing/2014/main" id="{DD039435-4CBF-2045-9A15-748860F01005}"/>
                  </a:ext>
                </a:extLst>
              </p:cNvPr>
              <p:cNvPicPr/>
              <p:nvPr/>
            </p:nvPicPr>
            <p:blipFill>
              <a:blip r:embed="rId6"/>
              <a:stretch>
                <a:fillRect/>
              </a:stretch>
            </p:blipFill>
            <p:spPr>
              <a:xfrm>
                <a:off x="978896" y="2190301"/>
                <a:ext cx="1173240" cy="1458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DC95A530-7F67-064B-82D1-D3ECE60C32C3}"/>
                  </a:ext>
                </a:extLst>
              </p14:cNvPr>
              <p14:cNvContentPartPr/>
              <p14:nvPr/>
            </p14:nvContentPartPr>
            <p14:xfrm>
              <a:off x="3624896" y="2150341"/>
              <a:ext cx="813960" cy="1495440"/>
            </p14:xfrm>
          </p:contentPart>
        </mc:Choice>
        <mc:Fallback xmlns="">
          <p:pic>
            <p:nvPicPr>
              <p:cNvPr id="3" name="墨迹 2">
                <a:extLst>
                  <a:ext uri="{FF2B5EF4-FFF2-40B4-BE49-F238E27FC236}">
                    <a16:creationId xmlns:a16="http://schemas.microsoft.com/office/drawing/2014/main" id="{DC95A530-7F67-064B-82D1-D3ECE60C32C3}"/>
                  </a:ext>
                </a:extLst>
              </p:cNvPr>
              <p:cNvPicPr/>
              <p:nvPr/>
            </p:nvPicPr>
            <p:blipFill>
              <a:blip r:embed="rId8"/>
              <a:stretch>
                <a:fillRect/>
              </a:stretch>
            </p:blipFill>
            <p:spPr>
              <a:xfrm>
                <a:off x="3616256" y="2141341"/>
                <a:ext cx="831600" cy="1513080"/>
              </a:xfrm>
              <a:prstGeom prst="rect">
                <a:avLst/>
              </a:prstGeom>
            </p:spPr>
          </p:pic>
        </mc:Fallback>
      </mc:AlternateContent>
    </p:spTree>
    <p:extLst>
      <p:ext uri="{BB962C8B-B14F-4D97-AF65-F5344CB8AC3E}">
        <p14:creationId xmlns:p14="http://schemas.microsoft.com/office/powerpoint/2010/main" val="3964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88E382A-3A59-354E-9ABA-E1FF962AD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992" y="902004"/>
            <a:ext cx="10603774" cy="5674056"/>
          </a:xfrm>
          <a:prstGeom prst="rect">
            <a:avLst/>
          </a:prstGeom>
        </p:spPr>
      </p:pic>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DC6E41B-95E8-D14F-9788-819FDF18A92F}"/>
                  </a:ext>
                </a:extLst>
              </p:cNvPr>
              <p:cNvSpPr txBox="1"/>
              <p:nvPr/>
            </p:nvSpPr>
            <p:spPr>
              <a:xfrm>
                <a:off x="0" y="2019705"/>
                <a:ext cx="2083985" cy="3613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i="1" smtClean="0">
                              <a:latin typeface="Cambria Math" panose="02040503050406030204" pitchFamily="18" charset="0"/>
                              <a:ea typeface="Cambria Math" panose="02040503050406030204" pitchFamily="18" charset="0"/>
                            </a:rPr>
                            <m:t>𝛿</m:t>
                          </m:r>
                        </m:e>
                        <m:sub>
                          <m:r>
                            <a:rPr kumimoji="1" lang="en-US" altLang="zh-CN" sz="1400" b="0" i="1" smtClean="0">
                              <a:latin typeface="Cambria Math" panose="02040503050406030204" pitchFamily="18" charset="0"/>
                            </a:rPr>
                            <m:t>1</m:t>
                          </m:r>
                        </m:sub>
                        <m:sup>
                          <m:r>
                            <a:rPr kumimoji="1" lang="en-US" altLang="zh-CN" sz="1400" b="0" i="1" smtClean="0">
                              <a:latin typeface="Cambria Math" panose="02040503050406030204" pitchFamily="18" charset="0"/>
                            </a:rPr>
                            <m:t>(</m:t>
                          </m:r>
                          <m:r>
                            <a:rPr kumimoji="1" lang="en-US" altLang="zh-CN" sz="1400" b="0" i="1" smtClean="0">
                              <a:latin typeface="Cambria Math" panose="02040503050406030204" pitchFamily="18" charset="0"/>
                            </a:rPr>
                            <m:t>𝑘</m:t>
                          </m:r>
                          <m:r>
                            <a:rPr kumimoji="1" lang="en-US" altLang="zh-CN" sz="1400" b="0" i="1" smtClean="0">
                              <a:latin typeface="Cambria Math" panose="02040503050406030204" pitchFamily="18" charset="0"/>
                            </a:rPr>
                            <m:t>)</m:t>
                          </m:r>
                        </m:sup>
                      </m:sSubSup>
                      <m:r>
                        <a:rPr kumimoji="1" lang="en-US" altLang="zh-CN" sz="1400" b="0" i="1" smtClean="0">
                          <a:latin typeface="Cambria Math" panose="02040503050406030204" pitchFamily="18" charset="0"/>
                        </a:rPr>
                        <m:t>=</m:t>
                      </m:r>
                      <m:r>
                        <a:rPr kumimoji="1" lang="en-US" altLang="zh-CN" sz="1400" b="0" i="1" smtClean="0">
                          <a:latin typeface="Cambria Math" panose="02040503050406030204" pitchFamily="18" charset="0"/>
                        </a:rPr>
                        <m:t>𝑢</m:t>
                      </m:r>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acc>
                            <m:accPr>
                              <m:chr m:val="̂"/>
                              <m:ctrlPr>
                                <a:rPr kumimoji="1" lang="en-US" altLang="zh-CN" sz="1400" i="1">
                                  <a:latin typeface="Cambria Math" panose="02040503050406030204" pitchFamily="18" charset="0"/>
                                </a:rPr>
                              </m:ctrlPr>
                            </m:accPr>
                            <m:e>
                              <m:r>
                                <a:rPr kumimoji="1" lang="en-US" altLang="zh-CN" sz="1400" i="1">
                                  <a:latin typeface="Cambria Math" panose="02040503050406030204" pitchFamily="18" charset="0"/>
                                  <a:ea typeface="Cambria Math" panose="02040503050406030204" pitchFamily="18" charset="0"/>
                                </a:rPr>
                                <m:t>𝜇</m:t>
                              </m:r>
                            </m:e>
                          </m:acc>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m:t>
                          </m:r>
                          <m:r>
                            <a:rPr kumimoji="1" lang="en-US" altLang="zh-CN" sz="1400" i="1">
                              <a:latin typeface="Cambria Math" panose="02040503050406030204" pitchFamily="18" charset="0"/>
                            </a:rPr>
                            <m:t>𝑘</m:t>
                          </m:r>
                          <m:r>
                            <a:rPr kumimoji="1" lang="en-US" altLang="zh-CN" sz="1400" i="1">
                              <a:latin typeface="Cambria Math" panose="02040503050406030204" pitchFamily="18" charset="0"/>
                            </a:rPr>
                            <m:t>)</m:t>
                          </m:r>
                        </m:sup>
                      </m:sSubSup>
                    </m:oMath>
                  </m:oMathPara>
                </a14:m>
                <a:endParaRPr kumimoji="1" lang="zh-CN" altLang="en-US" sz="1400" dirty="0"/>
              </a:p>
            </p:txBody>
          </p:sp>
        </mc:Choice>
        <mc:Fallback xmlns="">
          <p:sp>
            <p:nvSpPr>
              <p:cNvPr id="14" name="文本框 13">
                <a:extLst>
                  <a:ext uri="{FF2B5EF4-FFF2-40B4-BE49-F238E27FC236}">
                    <a16:creationId xmlns:a16="http://schemas.microsoft.com/office/drawing/2014/main" id="{EDC6E41B-95E8-D14F-9788-819FDF18A92F}"/>
                  </a:ext>
                </a:extLst>
              </p:cNvPr>
              <p:cNvSpPr txBox="1">
                <a:spLocks noRot="1" noChangeAspect="1" noMove="1" noResize="1" noEditPoints="1" noAdjustHandles="1" noChangeArrowheads="1" noChangeShapeType="1" noTextEdit="1"/>
              </p:cNvSpPr>
              <p:nvPr/>
            </p:nvSpPr>
            <p:spPr>
              <a:xfrm>
                <a:off x="0" y="2019705"/>
                <a:ext cx="2083985" cy="36131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C806789-5943-934F-8990-AD51C6755922}"/>
                  </a:ext>
                </a:extLst>
              </p:cNvPr>
              <p:cNvSpPr txBox="1"/>
              <p:nvPr/>
            </p:nvSpPr>
            <p:spPr>
              <a:xfrm>
                <a:off x="156294" y="3520062"/>
                <a:ext cx="2083985" cy="6303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sz="1400" i="1" smtClean="0">
                              <a:latin typeface="Cambria Math" panose="02040503050406030204" pitchFamily="18" charset="0"/>
                            </a:rPr>
                          </m:ctrlPr>
                        </m:sSubSupPr>
                        <m:e>
                          <m:r>
                            <a:rPr kumimoji="1" lang="en-US" altLang="zh-CN" sz="1400" i="1" smtClean="0">
                              <a:latin typeface="Cambria Math" panose="02040503050406030204" pitchFamily="18" charset="0"/>
                              <a:ea typeface="Cambria Math" panose="02040503050406030204" pitchFamily="18" charset="0"/>
                            </a:rPr>
                            <m:t>𝜎</m:t>
                          </m:r>
                        </m:e>
                        <m:sub>
                          <m:r>
                            <a:rPr kumimoji="1" lang="en-US" altLang="zh-CN" sz="1400" b="0" i="1" smtClean="0">
                              <a:latin typeface="Cambria Math" panose="02040503050406030204" pitchFamily="18" charset="0"/>
                            </a:rPr>
                            <m:t>1</m:t>
                          </m:r>
                        </m:sub>
                        <m:sup>
                          <m:r>
                            <a:rPr kumimoji="1" lang="en-US" altLang="zh-CN" sz="1400" b="0" i="1" smtClean="0">
                              <a:latin typeface="Cambria Math" panose="02040503050406030204" pitchFamily="18" charset="0"/>
                            </a:rPr>
                            <m:t>(</m:t>
                          </m:r>
                          <m:r>
                            <a:rPr kumimoji="1" lang="en-US" altLang="zh-CN" sz="1400" b="0" i="1" smtClean="0">
                              <a:latin typeface="Cambria Math" panose="02040503050406030204" pitchFamily="18" charset="0"/>
                            </a:rPr>
                            <m:t>𝑘</m:t>
                          </m:r>
                          <m:r>
                            <a:rPr kumimoji="1" lang="en-US" altLang="zh-CN" sz="1400" b="0" i="1" smtClean="0">
                              <a:latin typeface="Cambria Math" panose="02040503050406030204" pitchFamily="18" charset="0"/>
                            </a:rPr>
                            <m:t>)</m:t>
                          </m:r>
                        </m:sup>
                      </m:sSubSup>
                      <m:r>
                        <a:rPr kumimoji="1" lang="en-US" altLang="zh-CN" sz="1400" b="0" i="1" smtClean="0">
                          <a:latin typeface="Cambria Math" panose="02040503050406030204" pitchFamily="18" charset="0"/>
                        </a:rPr>
                        <m:t>=1/</m:t>
                      </m:r>
                      <m:sSubSup>
                        <m:sSubSupPr>
                          <m:ctrlPr>
                            <a:rPr kumimoji="1" lang="en-US" altLang="zh-CN" sz="1400" i="1">
                              <a:latin typeface="Cambria Math" panose="02040503050406030204" pitchFamily="18" charset="0"/>
                            </a:rPr>
                          </m:ctrlPr>
                        </m:sSubSupPr>
                        <m:e>
                          <m:acc>
                            <m:accPr>
                              <m:chr m:val="̂"/>
                              <m:ctrlPr>
                                <a:rPr kumimoji="1" lang="en-US" altLang="zh-CN" sz="1400" i="1">
                                  <a:latin typeface="Cambria Math" panose="02040503050406030204" pitchFamily="18" charset="0"/>
                                </a:rPr>
                              </m:ctrlPr>
                            </m:accPr>
                            <m:e>
                              <m:r>
                                <a:rPr kumimoji="1" lang="en-US" altLang="zh-CN" sz="1400" i="1" smtClean="0">
                                  <a:latin typeface="Cambria Math" panose="02040503050406030204" pitchFamily="18" charset="0"/>
                                  <a:ea typeface="Cambria Math" panose="02040503050406030204" pitchFamily="18" charset="0"/>
                                </a:rPr>
                                <m:t>𝜋</m:t>
                              </m:r>
                            </m:e>
                          </m:acc>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m:t>
                          </m:r>
                          <m:r>
                            <a:rPr kumimoji="1" lang="en-US" altLang="zh-CN" sz="1400" i="1">
                              <a:latin typeface="Cambria Math" panose="02040503050406030204" pitchFamily="18" charset="0"/>
                            </a:rPr>
                            <m:t>𝑘</m:t>
                          </m:r>
                          <m:r>
                            <a:rPr kumimoji="1" lang="en-US" altLang="zh-CN" sz="1400" i="1">
                              <a:latin typeface="Cambria Math" panose="02040503050406030204" pitchFamily="18" charset="0"/>
                            </a:rPr>
                            <m:t>)</m:t>
                          </m:r>
                        </m:sup>
                      </m:sSubSup>
                      <m:r>
                        <a:rPr kumimoji="1" lang="en-US" altLang="zh-CN" sz="1400" b="0" i="1" smtClean="0">
                          <a:latin typeface="Cambria Math" panose="02040503050406030204" pitchFamily="18" charset="0"/>
                        </a:rPr>
                        <m:t>=</m:t>
                      </m:r>
                      <m:sSubSup>
                        <m:sSubSupPr>
                          <m:ctrlPr>
                            <a:rPr kumimoji="1" lang="en-US" altLang="zh-CN" sz="1400" i="1">
                              <a:latin typeface="Cambria Math" panose="02040503050406030204" pitchFamily="18" charset="0"/>
                            </a:rPr>
                          </m:ctrlPr>
                        </m:sSubSupPr>
                        <m:e>
                          <m:acc>
                            <m:accPr>
                              <m:chr m:val="̂"/>
                              <m:ctrlPr>
                                <a:rPr kumimoji="1" lang="en-US" altLang="zh-CN" sz="1400" i="1">
                                  <a:latin typeface="Cambria Math" panose="02040503050406030204" pitchFamily="18" charset="0"/>
                                </a:rPr>
                              </m:ctrlPr>
                            </m:accPr>
                            <m:e>
                              <m:r>
                                <a:rPr kumimoji="1" lang="en-US" altLang="zh-CN" sz="1400" i="1">
                                  <a:latin typeface="Cambria Math" panose="02040503050406030204" pitchFamily="18" charset="0"/>
                                  <a:ea typeface="Cambria Math" panose="02040503050406030204" pitchFamily="18" charset="0"/>
                                </a:rPr>
                                <m:t>𝜇</m:t>
                              </m:r>
                            </m:e>
                          </m:acc>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m:t>
                          </m:r>
                          <m:r>
                            <a:rPr kumimoji="1" lang="en-US" altLang="zh-CN" sz="1400" i="1">
                              <a:latin typeface="Cambria Math" panose="02040503050406030204" pitchFamily="18" charset="0"/>
                            </a:rPr>
                            <m:t>𝑘</m:t>
                          </m:r>
                          <m:r>
                            <a:rPr kumimoji="1" lang="en-US" altLang="zh-CN" sz="1400" i="1">
                              <a:latin typeface="Cambria Math" panose="02040503050406030204" pitchFamily="18" charset="0"/>
                            </a:rPr>
                            <m:t>)</m:t>
                          </m:r>
                        </m:sup>
                      </m:sSubSup>
                      <m:r>
                        <a:rPr kumimoji="1" lang="en-US" altLang="zh-CN" sz="1400" b="0" i="1" smtClean="0">
                          <a:latin typeface="Cambria Math" panose="02040503050406030204" pitchFamily="18" charset="0"/>
                        </a:rPr>
                        <m:t>(1−</m:t>
                      </m:r>
                      <m:sSubSup>
                        <m:sSubSupPr>
                          <m:ctrlPr>
                            <a:rPr kumimoji="1" lang="en-US" altLang="zh-CN" sz="1400" i="1">
                              <a:latin typeface="Cambria Math" panose="02040503050406030204" pitchFamily="18" charset="0"/>
                            </a:rPr>
                          </m:ctrlPr>
                        </m:sSubSupPr>
                        <m:e>
                          <m:acc>
                            <m:accPr>
                              <m:chr m:val="̂"/>
                              <m:ctrlPr>
                                <a:rPr kumimoji="1" lang="en-US" altLang="zh-CN" sz="1400" i="1">
                                  <a:latin typeface="Cambria Math" panose="02040503050406030204" pitchFamily="18" charset="0"/>
                                </a:rPr>
                              </m:ctrlPr>
                            </m:accPr>
                            <m:e>
                              <m:r>
                                <a:rPr kumimoji="1" lang="en-US" altLang="zh-CN" sz="1400" i="1">
                                  <a:latin typeface="Cambria Math" panose="02040503050406030204" pitchFamily="18" charset="0"/>
                                  <a:ea typeface="Cambria Math" panose="02040503050406030204" pitchFamily="18" charset="0"/>
                                </a:rPr>
                                <m:t>𝜇</m:t>
                              </m:r>
                            </m:e>
                          </m:acc>
                        </m:e>
                        <m:sub>
                          <m:r>
                            <a:rPr kumimoji="1" lang="en-US" altLang="zh-CN" sz="1400" i="1">
                              <a:latin typeface="Cambria Math" panose="02040503050406030204" pitchFamily="18" charset="0"/>
                            </a:rPr>
                            <m:t>1</m:t>
                          </m:r>
                        </m:sub>
                        <m:sup>
                          <m:r>
                            <a:rPr kumimoji="1" lang="en-US" altLang="zh-CN" sz="1400" i="1">
                              <a:latin typeface="Cambria Math" panose="02040503050406030204" pitchFamily="18" charset="0"/>
                            </a:rPr>
                            <m:t>(</m:t>
                          </m:r>
                          <m:r>
                            <a:rPr kumimoji="1" lang="en-US" altLang="zh-CN" sz="1400" i="1">
                              <a:latin typeface="Cambria Math" panose="02040503050406030204" pitchFamily="18" charset="0"/>
                            </a:rPr>
                            <m:t>𝑘</m:t>
                          </m:r>
                          <m:r>
                            <a:rPr kumimoji="1" lang="en-US" altLang="zh-CN" sz="1400" i="1">
                              <a:latin typeface="Cambria Math" panose="02040503050406030204" pitchFamily="18" charset="0"/>
                            </a:rPr>
                            <m:t>)</m:t>
                          </m:r>
                        </m:sup>
                      </m:sSubSup>
                      <m:r>
                        <a:rPr kumimoji="1" lang="en-US" altLang="zh-CN" sz="1400" b="0" i="1" smtClean="0">
                          <a:latin typeface="Cambria Math" panose="02040503050406030204" pitchFamily="18" charset="0"/>
                        </a:rPr>
                        <m:t>)</m:t>
                      </m:r>
                    </m:oMath>
                  </m:oMathPara>
                </a14:m>
                <a:endParaRPr kumimoji="1" lang="zh-CN" altLang="en-US" sz="1400" dirty="0"/>
              </a:p>
            </p:txBody>
          </p:sp>
        </mc:Choice>
        <mc:Fallback xmlns="">
          <p:sp>
            <p:nvSpPr>
              <p:cNvPr id="15" name="文本框 14">
                <a:extLst>
                  <a:ext uri="{FF2B5EF4-FFF2-40B4-BE49-F238E27FC236}">
                    <a16:creationId xmlns:a16="http://schemas.microsoft.com/office/drawing/2014/main" id="{BC806789-5943-934F-8990-AD51C6755922}"/>
                  </a:ext>
                </a:extLst>
              </p:cNvPr>
              <p:cNvSpPr txBox="1">
                <a:spLocks noRot="1" noChangeAspect="1" noMove="1" noResize="1" noEditPoints="1" noAdjustHandles="1" noChangeArrowheads="1" noChangeShapeType="1" noTextEdit="1"/>
              </p:cNvSpPr>
              <p:nvPr/>
            </p:nvSpPr>
            <p:spPr>
              <a:xfrm>
                <a:off x="156294" y="3520062"/>
                <a:ext cx="2083985" cy="630301"/>
              </a:xfrm>
              <a:prstGeom prst="rect">
                <a:avLst/>
              </a:prstGeom>
              <a:blipFill>
                <a:blip r:embed="rId5"/>
                <a:stretch>
                  <a:fillRect b="-39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4148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The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Models</a:t>
            </a:r>
            <a:endParaRPr lang="zh-CN" altLang="en-US" sz="2800" b="1" cap="none" dirty="0">
              <a:solidFill>
                <a:schemeClr val="tx2">
                  <a:lumMod val="60000"/>
                  <a:lumOff val="40000"/>
                </a:schemeClr>
              </a:solidFill>
              <a:latin typeface="+mn-lt"/>
            </a:endParaRPr>
          </a:p>
        </p:txBody>
      </p:sp>
      <p:sp>
        <p:nvSpPr>
          <p:cNvPr id="10" name="文本框 9">
            <a:extLst>
              <a:ext uri="{FF2B5EF4-FFF2-40B4-BE49-F238E27FC236}">
                <a16:creationId xmlns:a16="http://schemas.microsoft.com/office/drawing/2014/main" id="{B5132EC0-B667-0644-88E0-3857D70E96E2}"/>
              </a:ext>
            </a:extLst>
          </p:cNvPr>
          <p:cNvSpPr txBox="1"/>
          <p:nvPr/>
        </p:nvSpPr>
        <p:spPr>
          <a:xfrm>
            <a:off x="1456007" y="1768558"/>
            <a:ext cx="9197303" cy="3693319"/>
          </a:xfrm>
          <a:prstGeom prst="rect">
            <a:avLst/>
          </a:prstGeom>
          <a:noFill/>
        </p:spPr>
        <p:txBody>
          <a:bodyPr wrap="square" rtlCol="0">
            <a:spAutoFit/>
          </a:bodyPr>
          <a:lstStyle/>
          <a:p>
            <a:endParaRPr lang="en-US" altLang="zh-CN" dirty="0"/>
          </a:p>
          <a:p>
            <a:r>
              <a:rPr lang="en-US" altLang="zh-CN" dirty="0"/>
              <a:t>Perceptual model 2 is a parallel (gaze and card) version of the Sutton K1 model which assumes </a:t>
            </a:r>
            <a:r>
              <a:rPr lang="en-US" altLang="zh-CN" dirty="0">
                <a:solidFill>
                  <a:srgbClr val="C00000"/>
                </a:solidFill>
              </a:rPr>
              <a:t>a learning rate that varies over time as a function of recent prediction errors </a:t>
            </a:r>
            <a:r>
              <a:rPr lang="en-US" altLang="zh-CN" dirty="0"/>
              <a:t>(Sutton, 1992). </a:t>
            </a:r>
          </a:p>
          <a:p>
            <a:endParaRPr lang="en-US" altLang="zh-CN" dirty="0"/>
          </a:p>
          <a:p>
            <a:r>
              <a:rPr lang="en-US" altLang="zh-CN" dirty="0"/>
              <a:t>Perceptual model 3 is a parallel classical reinforcement learning model which assumes a </a:t>
            </a:r>
            <a:r>
              <a:rPr lang="en-US" altLang="zh-CN" dirty="0">
                <a:solidFill>
                  <a:srgbClr val="C00000"/>
                </a:solidFill>
              </a:rPr>
              <a:t>learning rate that is fixed and participant-specific </a:t>
            </a:r>
            <a:r>
              <a:rPr lang="en-US" altLang="zh-CN" dirty="0"/>
              <a:t>(Rescorla &amp; Wagner, 1972). </a:t>
            </a:r>
          </a:p>
          <a:p>
            <a:endParaRPr lang="en-US" altLang="zh-CN" dirty="0"/>
          </a:p>
          <a:p>
            <a:endParaRPr lang="en-US" altLang="zh-CN" dirty="0"/>
          </a:p>
          <a:p>
            <a:endParaRPr lang="en-US" altLang="zh-CN" dirty="0"/>
          </a:p>
          <a:p>
            <a:endParaRPr lang="en-US" altLang="zh-CN" dirty="0"/>
          </a:p>
          <a:p>
            <a:endParaRPr lang="en-US" altLang="zh-CN" dirty="0"/>
          </a:p>
          <a:p>
            <a:endParaRPr kumimoji="1" lang="zh-CN" altLang="en-US" dirty="0"/>
          </a:p>
        </p:txBody>
      </p:sp>
    </p:spTree>
    <p:extLst>
      <p:ext uri="{BB962C8B-B14F-4D97-AF65-F5344CB8AC3E}">
        <p14:creationId xmlns:p14="http://schemas.microsoft.com/office/powerpoint/2010/main" val="61812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Non-social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social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cues</a:t>
            </a:r>
            <a:endParaRPr lang="zh-CN" altLang="en-US" sz="2800" b="1" cap="none" dirty="0">
              <a:solidFill>
                <a:schemeClr val="tx2">
                  <a:lumMod val="60000"/>
                  <a:lumOff val="40000"/>
                </a:schemeClr>
              </a:solidFill>
              <a:latin typeface="+mn-lt"/>
            </a:endParaRPr>
          </a:p>
        </p:txBody>
      </p:sp>
      <p:sp>
        <p:nvSpPr>
          <p:cNvPr id="2" name="矩形 1">
            <a:extLst>
              <a:ext uri="{FF2B5EF4-FFF2-40B4-BE49-F238E27FC236}">
                <a16:creationId xmlns:a16="http://schemas.microsoft.com/office/drawing/2014/main" id="{DF2F4C01-6FE1-7146-B603-4DE94CEF7FEE}"/>
              </a:ext>
            </a:extLst>
          </p:cNvPr>
          <p:cNvSpPr/>
          <p:nvPr/>
        </p:nvSpPr>
        <p:spPr>
          <a:xfrm>
            <a:off x="2743200" y="2579075"/>
            <a:ext cx="1418492" cy="13129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8A767EE6-5A94-6A4B-A321-9CC80A48D942}"/>
              </a:ext>
            </a:extLst>
          </p:cNvPr>
          <p:cNvSpPr/>
          <p:nvPr/>
        </p:nvSpPr>
        <p:spPr>
          <a:xfrm>
            <a:off x="8030308" y="2579074"/>
            <a:ext cx="1418492" cy="131298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4A75C77C-B43F-F149-8C0B-236B7143AE28}"/>
              </a:ext>
            </a:extLst>
          </p:cNvPr>
          <p:cNvSpPr/>
          <p:nvPr/>
        </p:nvSpPr>
        <p:spPr>
          <a:xfrm rot="5400000">
            <a:off x="5473028" y="2760781"/>
            <a:ext cx="615467" cy="949570"/>
          </a:xfrm>
          <a:prstGeom prst="down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1341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Response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5132EC0-B667-0644-88E0-3857D70E96E2}"/>
                  </a:ext>
                </a:extLst>
              </p:cNvPr>
              <p:cNvSpPr txBox="1"/>
              <p:nvPr/>
            </p:nvSpPr>
            <p:spPr>
              <a:xfrm>
                <a:off x="1368918" y="1360935"/>
                <a:ext cx="9064055" cy="2206886"/>
              </a:xfrm>
              <a:prstGeom prst="rect">
                <a:avLst/>
              </a:prstGeom>
              <a:noFill/>
            </p:spPr>
            <p:txBody>
              <a:bodyPr wrap="square" rtlCol="0">
                <a:spAutoFit/>
              </a:bodyPr>
              <a:lstStyle/>
              <a:p>
                <a:r>
                  <a:rPr lang="en-US" altLang="zh-CN" dirty="0"/>
                  <a:t>In all response models, a combination of first level predictive</a:t>
                </a:r>
                <a:r>
                  <a:rPr lang="zh-CN" altLang="en-US" dirty="0"/>
                  <a:t> </a:t>
                </a:r>
                <a:r>
                  <a:rPr lang="en-US" altLang="zh-CN" dirty="0"/>
                  <a:t>beliefs</a:t>
                </a:r>
                <a:r>
                  <a:rPr lang="zh-CN" altLang="en-US" dirty="0"/>
                  <a:t> </a:t>
                </a:r>
                <a:r>
                  <a:rPr lang="en-US" altLang="zh-CN" dirty="0"/>
                  <a:t>about</a:t>
                </a:r>
                <a:r>
                  <a:rPr lang="zh-CN" altLang="en-US" dirty="0"/>
                  <a:t> </a:t>
                </a:r>
                <a:r>
                  <a:rPr lang="en-US" altLang="zh-CN" dirty="0"/>
                  <a:t>gaze </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ea typeface="Cambria Math" panose="02040503050406030204" pitchFamily="18" charset="0"/>
                          </a:rPr>
                          <m:t>𝜇</m:t>
                        </m:r>
                      </m:e>
                      <m:sub>
                        <m:r>
                          <a:rPr lang="en-US" altLang="zh-CN" b="0" i="1" dirty="0" smtClean="0">
                            <a:latin typeface="Cambria Math" panose="02040503050406030204" pitchFamily="18" charset="0"/>
                            <a:ea typeface="Cambria Math" panose="02040503050406030204" pitchFamily="18" charset="0"/>
                          </a:rPr>
                          <m:t>1</m:t>
                        </m:r>
                        <m:r>
                          <a:rPr lang="zh-CN" altLang="en-US" b="0" i="1" dirty="0" smtClean="0">
                            <a:latin typeface="Cambria Math" panose="02040503050406030204" pitchFamily="18" charset="0"/>
                            <a:ea typeface="Cambria Math" panose="02040503050406030204" pitchFamily="18" charset="0"/>
                          </a:rPr>
                          <m:t> </m:t>
                        </m:r>
                        <m:r>
                          <a:rPr lang="en-US" altLang="zh-CN" b="0" i="1" dirty="0" smtClean="0">
                            <a:latin typeface="Cambria Math" panose="02040503050406030204" pitchFamily="18" charset="0"/>
                            <a:ea typeface="Cambria Math" panose="02040503050406030204" pitchFamily="18" charset="0"/>
                          </a:rPr>
                          <m:t>𝑔𝑎𝑧𝑒</m:t>
                        </m:r>
                      </m:sub>
                      <m:sup>
                        <m:r>
                          <a:rPr lang="en-US" altLang="zh-CN" i="1" dirty="0">
                            <a:latin typeface="Cambria Math" panose="02040503050406030204" pitchFamily="18" charset="0"/>
                          </a:rPr>
                          <m:t>(</m:t>
                        </m:r>
                        <m:r>
                          <a:rPr lang="en-US" altLang="zh-CN" i="1" dirty="0">
                            <a:latin typeface="Cambria Math" panose="02040503050406030204" pitchFamily="18" charset="0"/>
                          </a:rPr>
                          <m:t>𝑘</m:t>
                        </m:r>
                        <m:r>
                          <a:rPr lang="en-US" altLang="zh-CN" i="1" dirty="0">
                            <a:latin typeface="Cambria Math" panose="02040503050406030204" pitchFamily="18" charset="0"/>
                          </a:rPr>
                          <m:t>)</m:t>
                        </m:r>
                      </m:sup>
                    </m:sSubSup>
                  </m:oMath>
                </a14:m>
                <a:r>
                  <a:rPr lang="zh-CN" altLang="en-US" dirty="0"/>
                  <a:t> </a:t>
                </a:r>
                <a:r>
                  <a:rPr lang="en-US" altLang="zh-CN" dirty="0"/>
                  <a:t>and</a:t>
                </a:r>
                <a:r>
                  <a:rPr lang="zh-CN" altLang="en-US" dirty="0"/>
                  <a:t> </a:t>
                </a:r>
                <a:r>
                  <a:rPr lang="en-US" altLang="zh-CN" dirty="0"/>
                  <a:t>card</a:t>
                </a:r>
                <a:r>
                  <a:rPr lang="zh-CN" altLang="en-US" dirty="0"/>
                  <a:t> </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ea typeface="Cambria Math" panose="02040503050406030204" pitchFamily="18" charset="0"/>
                          </a:rPr>
                          <m:t>𝜇</m:t>
                        </m:r>
                      </m:e>
                      <m:sub>
                        <m:r>
                          <a:rPr lang="en-US" altLang="zh-CN" i="1" dirty="0">
                            <a:latin typeface="Cambria Math" panose="02040503050406030204" pitchFamily="18" charset="0"/>
                            <a:ea typeface="Cambria Math" panose="02040503050406030204" pitchFamily="18" charset="0"/>
                          </a:rPr>
                          <m:t>1</m:t>
                        </m:r>
                        <m:r>
                          <a:rPr lang="zh-CN" altLang="en-US" i="1" dirty="0">
                            <a:latin typeface="Cambria Math" panose="02040503050406030204" pitchFamily="18" charset="0"/>
                            <a:ea typeface="Cambria Math" panose="02040503050406030204" pitchFamily="18" charset="0"/>
                          </a:rPr>
                          <m:t> </m:t>
                        </m:r>
                        <m:r>
                          <a:rPr lang="en-US" altLang="zh-CN" i="1" dirty="0">
                            <a:latin typeface="Cambria Math" panose="02040503050406030204" pitchFamily="18" charset="0"/>
                            <a:ea typeface="Cambria Math" panose="02040503050406030204" pitchFamily="18" charset="0"/>
                          </a:rPr>
                          <m:t>𝑐𝑎𝑟𝑑</m:t>
                        </m:r>
                      </m:sub>
                      <m:sup>
                        <m:r>
                          <a:rPr lang="en-US" altLang="zh-CN" i="1" dirty="0">
                            <a:latin typeface="Cambria Math" panose="02040503050406030204" pitchFamily="18" charset="0"/>
                          </a:rPr>
                          <m:t>(</m:t>
                        </m:r>
                        <m:r>
                          <a:rPr lang="en-US" altLang="zh-CN" i="1" dirty="0">
                            <a:latin typeface="Cambria Math" panose="02040503050406030204" pitchFamily="18" charset="0"/>
                          </a:rPr>
                          <m:t>𝑘</m:t>
                        </m:r>
                        <m:r>
                          <a:rPr lang="en-US" altLang="zh-CN" i="1" dirty="0">
                            <a:latin typeface="Cambria Math" panose="02040503050406030204" pitchFamily="18" charset="0"/>
                          </a:rPr>
                          <m:t>)</m:t>
                        </m:r>
                      </m:sup>
                    </m:sSubSup>
                  </m:oMath>
                </a14:m>
                <a:r>
                  <a:rPr lang="en-US" altLang="zh-CN" dirty="0"/>
                  <a:t> accuracy,</a:t>
                </a:r>
                <a:r>
                  <a:rPr lang="zh-CN" altLang="en-US" dirty="0"/>
                  <a:t> </a:t>
                </a:r>
                <a:r>
                  <a:rPr lang="en-US" altLang="zh-CN" dirty="0"/>
                  <a:t>weighted</a:t>
                </a:r>
                <a:r>
                  <a:rPr lang="zh-CN" altLang="en-US" dirty="0"/>
                  <a:t> </a:t>
                </a:r>
                <a:r>
                  <a:rPr lang="en-US" altLang="zh-CN" dirty="0"/>
                  <a:t>by</a:t>
                </a:r>
                <a:r>
                  <a:rPr lang="zh-CN" altLang="en-US" dirty="0"/>
                  <a:t> </a:t>
                </a:r>
                <a:r>
                  <a:rPr lang="en-US" altLang="zh-CN" dirty="0"/>
                  <a:t>precision</a:t>
                </a:r>
                <a:r>
                  <a:rPr lang="zh-CN" altLang="en-US" dirty="0"/>
                  <a:t> </a:t>
                </a:r>
                <a:r>
                  <a:rPr lang="en-US" altLang="zh-CN" dirty="0"/>
                  <a:t>was</a:t>
                </a:r>
                <a:r>
                  <a:rPr lang="zh-CN" altLang="en-US" dirty="0"/>
                  <a:t> </a:t>
                </a:r>
                <a:r>
                  <a:rPr lang="en-US" altLang="zh-CN" dirty="0"/>
                  <a:t>mapped</a:t>
                </a:r>
                <a:r>
                  <a:rPr lang="zh-CN" altLang="en-US" dirty="0"/>
                  <a:t> </a:t>
                </a:r>
                <a:r>
                  <a:rPr lang="en-US" altLang="zh-CN" dirty="0"/>
                  <a:t>onto</a:t>
                </a:r>
                <a:r>
                  <a:rPr lang="zh-CN" altLang="en-US" dirty="0"/>
                  <a:t> </a:t>
                </a:r>
                <a:r>
                  <a:rPr lang="en-US" altLang="zh-CN" dirty="0"/>
                  <a:t>decisions.</a:t>
                </a:r>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B5132EC0-B667-0644-88E0-3857D70E96E2}"/>
                  </a:ext>
                </a:extLst>
              </p:cNvPr>
              <p:cNvSpPr txBox="1">
                <a:spLocks noRot="1" noChangeAspect="1" noMove="1" noResize="1" noEditPoints="1" noAdjustHandles="1" noChangeArrowheads="1" noChangeShapeType="1" noTextEdit="1"/>
              </p:cNvSpPr>
              <p:nvPr/>
            </p:nvSpPr>
            <p:spPr>
              <a:xfrm>
                <a:off x="1368918" y="1360935"/>
                <a:ext cx="9064055" cy="2206886"/>
              </a:xfrm>
              <a:prstGeom prst="rect">
                <a:avLst/>
              </a:prstGeom>
              <a:blipFill>
                <a:blip r:embed="rId3"/>
                <a:stretch>
                  <a:fillRect l="-700"/>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264232F-B609-D34F-A2FE-A84E20B44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9110" y="2315537"/>
            <a:ext cx="5667107" cy="3943880"/>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77C0196-E9DC-9B43-A408-C6A3F3C1922F}"/>
                  </a:ext>
                </a:extLst>
              </p:cNvPr>
              <p:cNvSpPr txBox="1"/>
              <p:nvPr/>
            </p:nvSpPr>
            <p:spPr>
              <a:xfrm>
                <a:off x="7557341" y="2856316"/>
                <a:ext cx="4289657" cy="2862322"/>
              </a:xfrm>
              <a:prstGeom prst="rect">
                <a:avLst/>
              </a:prstGeom>
              <a:noFill/>
            </p:spPr>
            <p:txBody>
              <a:bodyPr wrap="square" rtlCol="0">
                <a:spAutoFit/>
              </a:bodyPr>
              <a:lstStyle/>
              <a:p>
                <a:r>
                  <a:rPr lang="en-US" altLang="zh-CN" dirty="0"/>
                  <a:t>The constant parameter </a:t>
                </a:r>
                <a14:m>
                  <m:oMath xmlns:m="http://schemas.openxmlformats.org/officeDocument/2006/math">
                    <m:r>
                      <a:rPr lang="en-US" altLang="zh-CN" i="1" smtClean="0">
                        <a:latin typeface="Cambria Math" panose="02040503050406030204" pitchFamily="18" charset="0"/>
                        <a:ea typeface="Cambria Math" panose="02040503050406030204" pitchFamily="18" charset="0"/>
                      </a:rPr>
                      <m:t>𝜉</m:t>
                    </m:r>
                  </m:oMath>
                </a14:m>
                <a:r>
                  <a:rPr lang="en-US" altLang="zh-CN" dirty="0"/>
                  <a:t> &gt; 0 is </a:t>
                </a:r>
                <a:r>
                  <a:rPr lang="en-US" altLang="zh-CN" dirty="0">
                    <a:solidFill>
                      <a:srgbClr val="C00000"/>
                    </a:solidFill>
                  </a:rPr>
                  <a:t>a weight on the precision of gaze accuracy</a:t>
                </a:r>
                <a:r>
                  <a:rPr lang="en-US" altLang="zh-CN" dirty="0"/>
                  <a:t> representing the </a:t>
                </a:r>
                <a:r>
                  <a:rPr lang="en-US" altLang="zh-CN" dirty="0">
                    <a:solidFill>
                      <a:srgbClr val="0070C0"/>
                    </a:solidFill>
                  </a:rPr>
                  <a:t>relative sensitivity of a participant to the social input compared to the non-social</a:t>
                </a:r>
                <a:r>
                  <a:rPr lang="en-US" altLang="zh-CN" dirty="0"/>
                  <a:t>. </a:t>
                </a:r>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5" name="文本框 14">
                <a:extLst>
                  <a:ext uri="{FF2B5EF4-FFF2-40B4-BE49-F238E27FC236}">
                    <a16:creationId xmlns:a16="http://schemas.microsoft.com/office/drawing/2014/main" id="{B77C0196-E9DC-9B43-A408-C6A3F3C1922F}"/>
                  </a:ext>
                </a:extLst>
              </p:cNvPr>
              <p:cNvSpPr txBox="1">
                <a:spLocks noRot="1" noChangeAspect="1" noMove="1" noResize="1" noEditPoints="1" noAdjustHandles="1" noChangeArrowheads="1" noChangeShapeType="1" noTextEdit="1"/>
              </p:cNvSpPr>
              <p:nvPr/>
            </p:nvSpPr>
            <p:spPr>
              <a:xfrm>
                <a:off x="7557341" y="2856316"/>
                <a:ext cx="4289657" cy="2862322"/>
              </a:xfrm>
              <a:prstGeom prst="rect">
                <a:avLst/>
              </a:prstGeom>
              <a:blipFill>
                <a:blip r:embed="rId5"/>
                <a:stretch>
                  <a:fillRect l="-1479" t="-1327"/>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6C33C37A-B04C-1142-9CEC-12F37698E17B}"/>
              </a:ext>
            </a:extLst>
          </p:cNvPr>
          <p:cNvSpPr txBox="1"/>
          <p:nvPr/>
        </p:nvSpPr>
        <p:spPr>
          <a:xfrm>
            <a:off x="4214056" y="5395472"/>
            <a:ext cx="2640330" cy="646331"/>
          </a:xfrm>
          <a:prstGeom prst="rect">
            <a:avLst/>
          </a:prstGeom>
          <a:noFill/>
        </p:spPr>
        <p:txBody>
          <a:bodyPr wrap="square" rtlCol="0">
            <a:spAutoFit/>
          </a:bodyPr>
          <a:lstStyle/>
          <a:p>
            <a:r>
              <a:rPr lang="en-US" altLang="zh-CN" dirty="0">
                <a:solidFill>
                  <a:srgbClr val="C00000"/>
                </a:solidFill>
              </a:rPr>
              <a:t>Bernoulli Distribution </a:t>
            </a:r>
          </a:p>
          <a:p>
            <a:endParaRPr kumimoji="1" lang="zh-CN" altLang="en-US" dirty="0">
              <a:solidFill>
                <a:srgbClr val="C00000"/>
              </a:solidFill>
            </a:endParaRPr>
          </a:p>
        </p:txBody>
      </p:sp>
      <mc:AlternateContent xmlns:mc="http://schemas.openxmlformats.org/markup-compatibility/2006" xmlns:p14="http://schemas.microsoft.com/office/powerpoint/2010/main">
        <mc:Choice Requires="p14">
          <p:contentPart p14:bwMode="auto" r:id="rId6">
            <p14:nvContentPartPr>
              <p14:cNvPr id="17" name="墨迹 16">
                <a:extLst>
                  <a:ext uri="{FF2B5EF4-FFF2-40B4-BE49-F238E27FC236}">
                    <a16:creationId xmlns:a16="http://schemas.microsoft.com/office/drawing/2014/main" id="{2184AE0A-3CCE-A940-875A-4ACD17684A8A}"/>
                  </a:ext>
                </a:extLst>
              </p14:cNvPr>
              <p14:cNvContentPartPr/>
              <p14:nvPr/>
            </p14:nvContentPartPr>
            <p14:xfrm>
              <a:off x="1317960" y="4632390"/>
              <a:ext cx="2810520" cy="1733040"/>
            </p14:xfrm>
          </p:contentPart>
        </mc:Choice>
        <mc:Fallback xmlns="">
          <p:pic>
            <p:nvPicPr>
              <p:cNvPr id="17" name="墨迹 16">
                <a:extLst>
                  <a:ext uri="{FF2B5EF4-FFF2-40B4-BE49-F238E27FC236}">
                    <a16:creationId xmlns:a16="http://schemas.microsoft.com/office/drawing/2014/main" id="{2184AE0A-3CCE-A940-875A-4ACD17684A8A}"/>
                  </a:ext>
                </a:extLst>
              </p:cNvPr>
              <p:cNvPicPr/>
              <p:nvPr/>
            </p:nvPicPr>
            <p:blipFill>
              <a:blip r:embed="rId7"/>
              <a:stretch>
                <a:fillRect/>
              </a:stretch>
            </p:blipFill>
            <p:spPr>
              <a:xfrm>
                <a:off x="1308960" y="4623750"/>
                <a:ext cx="2828160" cy="1750680"/>
              </a:xfrm>
              <a:prstGeom prst="rect">
                <a:avLst/>
              </a:prstGeom>
            </p:spPr>
          </p:pic>
        </mc:Fallback>
      </mc:AlternateContent>
    </p:spTree>
    <p:extLst>
      <p:ext uri="{BB962C8B-B14F-4D97-AF65-F5344CB8AC3E}">
        <p14:creationId xmlns:p14="http://schemas.microsoft.com/office/powerpoint/2010/main" val="203623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Response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5132EC0-B667-0644-88E0-3857D70E96E2}"/>
                  </a:ext>
                </a:extLst>
              </p:cNvPr>
              <p:cNvSpPr txBox="1"/>
              <p:nvPr/>
            </p:nvSpPr>
            <p:spPr>
              <a:xfrm>
                <a:off x="1368918" y="1360935"/>
                <a:ext cx="9901337" cy="3055773"/>
              </a:xfrm>
              <a:prstGeom prst="rect">
                <a:avLst/>
              </a:prstGeom>
              <a:noFill/>
            </p:spPr>
            <p:txBody>
              <a:bodyPr wrap="square" rtlCol="0">
                <a:spAutoFit/>
              </a:bodyPr>
              <a:lstStyle/>
              <a:p>
                <a:r>
                  <a:rPr lang="en-US" altLang="zh-CN" dirty="0"/>
                  <a:t>We coded participants’ responses y in terms of congruency with the ‘advice’, that is, </a:t>
                </a:r>
                <a:r>
                  <a:rPr lang="en-US" altLang="zh-CN" dirty="0">
                    <a:solidFill>
                      <a:srgbClr val="C00000"/>
                    </a:solidFill>
                  </a:rPr>
                  <a:t>whether participants chose the card </a:t>
                </a:r>
                <a:r>
                  <a:rPr lang="en-US" altLang="zh-CN" dirty="0"/>
                  <a:t>that </a:t>
                </a:r>
                <a:r>
                  <a:rPr lang="en-US" altLang="zh-CN" dirty="0">
                    <a:solidFill>
                      <a:srgbClr val="C00000"/>
                    </a:solidFill>
                  </a:rPr>
                  <a:t>was indicated by the gaze </a:t>
                </a:r>
                <a:r>
                  <a:rPr lang="en-US" altLang="zh-CN" dirty="0"/>
                  <a:t>shift (1) or not (0). </a:t>
                </a:r>
              </a:p>
              <a:p>
                <a:r>
                  <a:rPr lang="en-US" altLang="zh-CN" dirty="0"/>
                  <a:t>In the response model, the probability of following the advice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𝑃𝑟𝑜𝑏</m:t>
                        </m:r>
                      </m:e>
                      <m:sub>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was modelled as a logistic sigmoid (</a:t>
                </a:r>
                <a:r>
                  <a:rPr lang="en-US" altLang="zh-CN" dirty="0" err="1"/>
                  <a:t>softmax</a:t>
                </a:r>
                <a:r>
                  <a:rPr lang="en-US" altLang="zh-CN" dirty="0"/>
                  <a:t>) function of combined belief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oMath>
                </a14:m>
                <a:r>
                  <a:rPr lang="en-US" altLang="zh-CN" dirty="0"/>
                  <a:t>, weighted by the expected reward of the card when following the advice </a:t>
                </a:r>
                <a14:m>
                  <m:oMath xmlns:m="http://schemas.openxmlformats.org/officeDocument/2006/math">
                    <m:sSubSup>
                      <m:sSubSupPr>
                        <m:ctrlPr>
                          <a:rPr lang="en-US" altLang="zh-CN" i="1" dirty="0" smtClean="0">
                            <a:latin typeface="Cambria Math" panose="02040503050406030204" pitchFamily="18" charset="0"/>
                          </a:rPr>
                        </m:ctrlPr>
                      </m:sSubSupPr>
                      <m:e>
                        <m:r>
                          <a:rPr lang="en-US" altLang="zh-CN" b="0" i="1" dirty="0" smtClean="0">
                            <a:latin typeface="Cambria Math" panose="02040503050406030204" pitchFamily="18" charset="0"/>
                          </a:rPr>
                          <m:t>𝑟</m:t>
                        </m:r>
                      </m:e>
                      <m:sub>
                        <m:r>
                          <a:rPr lang="en-US" altLang="zh-CN" b="0" i="1" dirty="0" smtClean="0">
                            <a:latin typeface="Cambria Math" panose="02040503050406030204" pitchFamily="18" charset="0"/>
                          </a:rPr>
                          <m:t>𝑔𝑎𝑧𝑒</m:t>
                        </m:r>
                      </m:sub>
                      <m: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sup>
                    </m:sSubSup>
                  </m:oMath>
                </a14:m>
                <a:r>
                  <a:rPr lang="zh-CN" altLang="en-US" dirty="0"/>
                  <a:t> </a:t>
                </a:r>
                <a:r>
                  <a:rPr lang="en-US" altLang="zh-CN" dirty="0"/>
                  <a:t>or </a:t>
                </a:r>
                <a14:m>
                  <m:oMath xmlns:m="http://schemas.openxmlformats.org/officeDocument/2006/math">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𝑟</m:t>
                        </m:r>
                      </m:e>
                      <m:sub>
                        <m:r>
                          <a:rPr lang="en-US" altLang="zh-CN" b="0" i="1" dirty="0" smtClean="0">
                            <a:latin typeface="Cambria Math" panose="02040503050406030204" pitchFamily="18" charset="0"/>
                          </a:rPr>
                          <m:t>𝑛𝑜𝑡</m:t>
                        </m:r>
                        <m:r>
                          <a:rPr lang="en-US" altLang="zh-CN" i="1" dirty="0">
                            <a:latin typeface="Cambria Math" panose="02040503050406030204" pitchFamily="18" charset="0"/>
                          </a:rPr>
                          <m:t>𝑔𝑎𝑧𝑒</m:t>
                        </m:r>
                      </m:sub>
                      <m:sup>
                        <m:r>
                          <a:rPr lang="en-US" altLang="zh-CN" i="1" dirty="0">
                            <a:latin typeface="Cambria Math" panose="02040503050406030204" pitchFamily="18" charset="0"/>
                          </a:rPr>
                          <m:t>(</m:t>
                        </m:r>
                        <m:r>
                          <a:rPr lang="en-US" altLang="zh-CN" i="1" dirty="0">
                            <a:latin typeface="Cambria Math" panose="02040503050406030204" pitchFamily="18" charset="0"/>
                          </a:rPr>
                          <m:t>𝑡</m:t>
                        </m:r>
                        <m:r>
                          <a:rPr lang="en-US" altLang="zh-CN" i="1" dirty="0">
                            <a:latin typeface="Cambria Math" panose="02040503050406030204" pitchFamily="18" charset="0"/>
                          </a:rPr>
                          <m:t>)</m:t>
                        </m:r>
                      </m:sup>
                    </m:sSubSup>
                  </m:oMath>
                </a14:m>
                <a:r>
                  <a:rPr lang="en-US" altLang="zh-CN" dirty="0"/>
                  <a:t>.</a:t>
                </a:r>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B5132EC0-B667-0644-88E0-3857D70E96E2}"/>
                  </a:ext>
                </a:extLst>
              </p:cNvPr>
              <p:cNvSpPr txBox="1">
                <a:spLocks noRot="1" noChangeAspect="1" noMove="1" noResize="1" noEditPoints="1" noAdjustHandles="1" noChangeArrowheads="1" noChangeShapeType="1" noTextEdit="1"/>
              </p:cNvSpPr>
              <p:nvPr/>
            </p:nvSpPr>
            <p:spPr>
              <a:xfrm>
                <a:off x="1368918" y="1360935"/>
                <a:ext cx="9901337" cy="3055773"/>
              </a:xfrm>
              <a:prstGeom prst="rect">
                <a:avLst/>
              </a:prstGeom>
              <a:blipFill>
                <a:blip r:embed="rId3"/>
                <a:stretch>
                  <a:fillRect l="-641" t="-83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F2CBFDA-248A-FE4E-AC41-74451B24C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1750" y="3324508"/>
            <a:ext cx="7048500" cy="10922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5F80820-5663-0649-BF1C-E409BF741FBC}"/>
                  </a:ext>
                </a:extLst>
              </p:cNvPr>
              <p:cNvSpPr txBox="1"/>
              <p:nvPr/>
            </p:nvSpPr>
            <p:spPr>
              <a:xfrm>
                <a:off x="1368918" y="4948544"/>
                <a:ext cx="9262359" cy="946991"/>
              </a:xfrm>
              <a:prstGeom prst="rect">
                <a:avLst/>
              </a:prstGeom>
              <a:noFill/>
            </p:spPr>
            <p:txBody>
              <a:bodyPr wrap="square" rtlCol="0">
                <a:spAutoFit/>
              </a:bodyPr>
              <a:lstStyle/>
              <a:p>
                <a:r>
                  <a:rPr lang="en-US" altLang="zh-CN" dirty="0"/>
                  <a:t>The extent to which a participant’s beliefs map onto actions is dependent on inverse decision temperature</a:t>
                </a:r>
                <a:r>
                  <a:rPr lang="zh-CN" altLang="en-US"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𝛾</m:t>
                        </m:r>
                      </m:e>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p>
                  </m:oMath>
                </a14:m>
                <a:r>
                  <a:rPr lang="en-US" altLang="zh-CN" dirty="0"/>
                  <a:t>. </a:t>
                </a:r>
              </a:p>
              <a:p>
                <a:endParaRPr kumimoji="1" lang="zh-CN" altLang="en-US" dirty="0"/>
              </a:p>
            </p:txBody>
          </p:sp>
        </mc:Choice>
        <mc:Fallback xmlns="">
          <p:sp>
            <p:nvSpPr>
              <p:cNvPr id="5" name="文本框 4">
                <a:extLst>
                  <a:ext uri="{FF2B5EF4-FFF2-40B4-BE49-F238E27FC236}">
                    <a16:creationId xmlns:a16="http://schemas.microsoft.com/office/drawing/2014/main" id="{45F80820-5663-0649-BF1C-E409BF741FBC}"/>
                  </a:ext>
                </a:extLst>
              </p:cNvPr>
              <p:cNvSpPr txBox="1">
                <a:spLocks noRot="1" noChangeAspect="1" noMove="1" noResize="1" noEditPoints="1" noAdjustHandles="1" noChangeArrowheads="1" noChangeShapeType="1" noTextEdit="1"/>
              </p:cNvSpPr>
              <p:nvPr/>
            </p:nvSpPr>
            <p:spPr>
              <a:xfrm>
                <a:off x="1368918" y="4948544"/>
                <a:ext cx="9262359" cy="946991"/>
              </a:xfrm>
              <a:prstGeom prst="rect">
                <a:avLst/>
              </a:prstGeom>
              <a:blipFill>
                <a:blip r:embed="rId5"/>
                <a:stretch>
                  <a:fillRect l="-685" t="-2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086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Response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AFFB2FD-B0AD-9642-AD0B-E9816392F2D1}"/>
                  </a:ext>
                </a:extLst>
              </p:cNvPr>
              <p:cNvSpPr txBox="1"/>
              <p:nvPr/>
            </p:nvSpPr>
            <p:spPr>
              <a:xfrm>
                <a:off x="1641806" y="1279934"/>
                <a:ext cx="8908387" cy="2359620"/>
              </a:xfrm>
              <a:prstGeom prst="rect">
                <a:avLst/>
              </a:prstGeom>
              <a:noFill/>
            </p:spPr>
            <p:txBody>
              <a:bodyPr wrap="square">
                <a:spAutoFit/>
              </a:bodyPr>
              <a:lstStyle/>
              <a:p>
                <a:r>
                  <a:rPr lang="en-US" altLang="zh-CN" sz="1600" dirty="0">
                    <a:effectLst/>
                    <a:latin typeface="AdvCaeciliaRm"/>
                  </a:rPr>
                  <a:t>We implemented four different versions of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𝛾</m:t>
                        </m:r>
                      </m:e>
                      <m: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sup>
                    </m:sSup>
                  </m:oMath>
                </a14:m>
                <a:r>
                  <a:rPr lang="zh-CN" altLang="en-US" sz="700" dirty="0">
                    <a:effectLst/>
                    <a:latin typeface="AdvP4C4E74"/>
                  </a:rPr>
                  <a:t> </a:t>
                </a:r>
                <a:r>
                  <a:rPr lang="en-US" altLang="zh-CN" sz="700" dirty="0">
                    <a:effectLst/>
                    <a:latin typeface="AdvP4C4E74"/>
                  </a:rPr>
                  <a:t> </a:t>
                </a:r>
                <a:r>
                  <a:rPr lang="en-US" altLang="zh-CN" sz="1600" dirty="0">
                    <a:effectLst/>
                    <a:latin typeface="AdvCaeciliaRm"/>
                  </a:rPr>
                  <a:t>to test different hypotheses (mechanisms) of belief-to-response mapping. We inverted models in which</a:t>
                </a:r>
                <a:r>
                  <a:rPr lang="en-US" altLang="zh-CN" sz="1600" dirty="0"/>
                  <a:t>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𝛾</m:t>
                        </m:r>
                      </m:e>
                      <m:sup>
                        <m:r>
                          <a:rPr lang="en-US" altLang="zh-CN" sz="1600" i="1">
                            <a:latin typeface="Cambria Math" panose="02040503050406030204" pitchFamily="18" charset="0"/>
                          </a:rPr>
                          <m:t>(</m:t>
                        </m:r>
                        <m:r>
                          <a:rPr lang="en-US" altLang="zh-CN" sz="1600" i="1">
                            <a:latin typeface="Cambria Math" panose="02040503050406030204" pitchFamily="18" charset="0"/>
                          </a:rPr>
                          <m:t>𝑡</m:t>
                        </m:r>
                        <m:r>
                          <a:rPr lang="en-US" altLang="zh-CN" sz="1600" i="1">
                            <a:latin typeface="Cambria Math" panose="02040503050406030204" pitchFamily="18" charset="0"/>
                          </a:rPr>
                          <m:t>)</m:t>
                        </m:r>
                      </m:sup>
                    </m:sSup>
                    <m:r>
                      <a:rPr lang="en-US" altLang="zh-CN" sz="1600" i="1">
                        <a:latin typeface="Cambria Math" panose="02040503050406030204" pitchFamily="18" charset="0"/>
                      </a:rPr>
                      <m:t> </m:t>
                    </m:r>
                  </m:oMath>
                </a14:m>
                <a:r>
                  <a:rPr lang="en-US" altLang="zh-CN" sz="1600" dirty="0">
                    <a:effectLst/>
                    <a:latin typeface="AdvCaeciliaRm"/>
                  </a:rPr>
                  <a:t>was either </a:t>
                </a:r>
              </a:p>
              <a:p>
                <a:pPr marL="342900" indent="-342900">
                  <a:buAutoNum type="arabicParenBoth"/>
                </a:pPr>
                <a:r>
                  <a:rPr lang="en-US" altLang="zh-CN" sz="1600" dirty="0">
                    <a:effectLst/>
                    <a:latin typeface="AdvCaeciliaRm"/>
                  </a:rPr>
                  <a:t>a combination of the </a:t>
                </a:r>
                <a:r>
                  <a:rPr lang="en-US" altLang="zh-CN" sz="1600" dirty="0">
                    <a:solidFill>
                      <a:srgbClr val="C00000"/>
                    </a:solidFill>
                    <a:effectLst/>
                    <a:latin typeface="AdvCaeciliaRm"/>
                  </a:rPr>
                  <a:t>log-volatility of the third level </a:t>
                </a:r>
                <a:r>
                  <a:rPr lang="en-US" altLang="zh-CN" sz="1600" dirty="0">
                    <a:effectLst/>
                    <a:latin typeface="AdvCaeciliaRm"/>
                  </a:rPr>
                  <a:t>for both </a:t>
                </a:r>
                <a:r>
                  <a:rPr lang="en-US" altLang="zh-CN" sz="1600" dirty="0">
                    <a:solidFill>
                      <a:srgbClr val="C00000"/>
                    </a:solidFill>
                    <a:effectLst/>
                    <a:latin typeface="AdvCaeciliaRm"/>
                  </a:rPr>
                  <a:t>gaze and card</a:t>
                </a:r>
                <a:r>
                  <a:rPr lang="en-US" altLang="zh-CN" sz="1600" dirty="0">
                    <a:effectLst/>
                    <a:latin typeface="AdvCaeciliaRm"/>
                  </a:rPr>
                  <a:t> combined with </a:t>
                </a:r>
                <a:r>
                  <a:rPr lang="en-US" altLang="zh-CN" sz="1600" dirty="0">
                    <a:solidFill>
                      <a:srgbClr val="0070C0"/>
                    </a:solidFill>
                    <a:effectLst/>
                    <a:latin typeface="AdvCaeciliaRm"/>
                  </a:rPr>
                  <a:t>constant participant-specific decision noise </a:t>
                </a:r>
                <a:r>
                  <a:rPr lang="en-US" altLang="zh-CN" sz="1600" dirty="0">
                    <a:solidFill>
                      <a:srgbClr val="0070C0"/>
                    </a:solidFill>
                    <a:effectLst/>
                    <a:latin typeface="AdvP4721B4"/>
                  </a:rPr>
                  <a:t>b </a:t>
                </a:r>
                <a:r>
                  <a:rPr lang="en-US" altLang="zh-CN" sz="1600" dirty="0">
                    <a:effectLst/>
                    <a:latin typeface="AdvCaeciliaRm"/>
                  </a:rPr>
                  <a:t>(Equation (11)), </a:t>
                </a:r>
              </a:p>
              <a:p>
                <a:r>
                  <a:rPr lang="en-US" altLang="zh-CN" sz="1600" dirty="0">
                    <a:effectLst/>
                    <a:latin typeface="AdvCaeciliaRm"/>
                  </a:rPr>
                  <a:t>(2) a combination of the </a:t>
                </a:r>
                <a:r>
                  <a:rPr lang="en-US" altLang="zh-CN" sz="1600" dirty="0">
                    <a:solidFill>
                      <a:srgbClr val="C00000"/>
                    </a:solidFill>
                    <a:effectLst/>
                    <a:latin typeface="AdvCaeciliaRm"/>
                  </a:rPr>
                  <a:t>log-volatility of the third level </a:t>
                </a:r>
                <a:r>
                  <a:rPr lang="en-US" altLang="zh-CN" sz="1600" dirty="0">
                    <a:effectLst/>
                    <a:latin typeface="AdvCaeciliaRm"/>
                  </a:rPr>
                  <a:t>for </a:t>
                </a:r>
                <a:r>
                  <a:rPr lang="en-US" altLang="zh-CN" sz="1600" dirty="0">
                    <a:solidFill>
                      <a:srgbClr val="C00000"/>
                    </a:solidFill>
                    <a:effectLst/>
                    <a:latin typeface="AdvCaeciliaRm"/>
                  </a:rPr>
                  <a:t>gaze</a:t>
                </a:r>
                <a:r>
                  <a:rPr lang="en-US" altLang="zh-CN" sz="1600" dirty="0">
                    <a:effectLst/>
                    <a:latin typeface="AdvCaeciliaRm"/>
                  </a:rPr>
                  <a:t> and </a:t>
                </a:r>
                <a:r>
                  <a:rPr lang="en-US" altLang="zh-CN" sz="1600" dirty="0">
                    <a:solidFill>
                      <a:srgbClr val="0070C0"/>
                    </a:solidFill>
                    <a:effectLst/>
                    <a:latin typeface="AdvCaeciliaRm"/>
                  </a:rPr>
                  <a:t>participant-specific decision noise </a:t>
                </a:r>
                <a:r>
                  <a:rPr lang="en-US" altLang="zh-CN" sz="1600" dirty="0">
                    <a:effectLst/>
                    <a:latin typeface="AdvCaeciliaRm"/>
                  </a:rPr>
                  <a:t>(Equation (12))</a:t>
                </a:r>
              </a:p>
              <a:p>
                <a:r>
                  <a:rPr lang="en-US" altLang="zh-CN" sz="1600" dirty="0">
                    <a:effectLst/>
                    <a:latin typeface="AdvCaeciliaRm"/>
                  </a:rPr>
                  <a:t>(3) a combination of the </a:t>
                </a:r>
                <a:r>
                  <a:rPr lang="en-US" altLang="zh-CN" sz="1600" dirty="0">
                    <a:solidFill>
                      <a:srgbClr val="C00000"/>
                    </a:solidFill>
                    <a:effectLst/>
                    <a:latin typeface="AdvCaeciliaRm"/>
                  </a:rPr>
                  <a:t>log-volatility of the third level </a:t>
                </a:r>
                <a:r>
                  <a:rPr lang="en-US" altLang="zh-CN" sz="1600" dirty="0">
                    <a:effectLst/>
                    <a:latin typeface="AdvCaeciliaRm"/>
                  </a:rPr>
                  <a:t>for </a:t>
                </a:r>
                <a:r>
                  <a:rPr lang="en-US" altLang="zh-CN" sz="1600" dirty="0">
                    <a:solidFill>
                      <a:srgbClr val="C00000"/>
                    </a:solidFill>
                    <a:effectLst/>
                    <a:latin typeface="AdvCaeciliaRm"/>
                  </a:rPr>
                  <a:t>card</a:t>
                </a:r>
                <a:r>
                  <a:rPr lang="en-US" altLang="zh-CN" sz="1600" dirty="0">
                    <a:effectLst/>
                    <a:latin typeface="AdvCaeciliaRm"/>
                  </a:rPr>
                  <a:t> and </a:t>
                </a:r>
                <a:r>
                  <a:rPr lang="en-US" altLang="zh-CN" sz="1600" dirty="0">
                    <a:solidFill>
                      <a:srgbClr val="0070C0"/>
                    </a:solidFill>
                    <a:effectLst/>
                    <a:latin typeface="AdvCaeciliaRm"/>
                  </a:rPr>
                  <a:t>participant-specific decision noise </a:t>
                </a:r>
                <a:r>
                  <a:rPr lang="en-US" altLang="zh-CN" sz="1600" dirty="0">
                    <a:effectLst/>
                    <a:latin typeface="AdvCaeciliaRm"/>
                  </a:rPr>
                  <a:t>(Equation (13)) </a:t>
                </a:r>
                <a:endParaRPr lang="en-US" altLang="zh-CN" sz="1600" dirty="0">
                  <a:latin typeface="AdvCaeciliaRm"/>
                </a:endParaRPr>
              </a:p>
              <a:p>
                <a:r>
                  <a:rPr lang="en-US" altLang="zh-CN" sz="1600" dirty="0">
                    <a:effectLst/>
                    <a:latin typeface="AdvCaeciliaRm"/>
                  </a:rPr>
                  <a:t>(4) the </a:t>
                </a:r>
                <a:r>
                  <a:rPr lang="en-US" altLang="zh-CN" sz="1600" dirty="0">
                    <a:solidFill>
                      <a:srgbClr val="0070C0"/>
                    </a:solidFill>
                    <a:effectLst/>
                    <a:latin typeface="AdvCaeciliaRm"/>
                  </a:rPr>
                  <a:t>participant-specific decision noise alone </a:t>
                </a:r>
                <a:r>
                  <a:rPr lang="en-US" altLang="zh-CN" sz="1600" dirty="0">
                    <a:effectLst/>
                    <a:latin typeface="AdvCaeciliaRm"/>
                  </a:rPr>
                  <a:t>(Equation (14)). </a:t>
                </a:r>
                <a:endParaRPr lang="en-US" altLang="zh-CN" sz="1600" dirty="0"/>
              </a:p>
            </p:txBody>
          </p:sp>
        </mc:Choice>
        <mc:Fallback xmlns="">
          <p:sp>
            <p:nvSpPr>
              <p:cNvPr id="8" name="文本框 7">
                <a:extLst>
                  <a:ext uri="{FF2B5EF4-FFF2-40B4-BE49-F238E27FC236}">
                    <a16:creationId xmlns:a16="http://schemas.microsoft.com/office/drawing/2014/main" id="{CAFFB2FD-B0AD-9642-AD0B-E9816392F2D1}"/>
                  </a:ext>
                </a:extLst>
              </p:cNvPr>
              <p:cNvSpPr txBox="1">
                <a:spLocks noRot="1" noChangeAspect="1" noMove="1" noResize="1" noEditPoints="1" noAdjustHandles="1" noChangeArrowheads="1" noChangeShapeType="1" noTextEdit="1"/>
              </p:cNvSpPr>
              <p:nvPr/>
            </p:nvSpPr>
            <p:spPr>
              <a:xfrm>
                <a:off x="1641806" y="1279934"/>
                <a:ext cx="8908387" cy="2359620"/>
              </a:xfrm>
              <a:prstGeom prst="rect">
                <a:avLst/>
              </a:prstGeom>
              <a:blipFill>
                <a:blip r:embed="rId3"/>
                <a:stretch>
                  <a:fillRect l="-427" b="-535"/>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B4C0E0AA-712A-5140-B62B-6CD2C363D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174" y="3669769"/>
            <a:ext cx="6362700" cy="2667000"/>
          </a:xfrm>
          <a:prstGeom prst="rect">
            <a:avLst/>
          </a:prstGeom>
        </p:spPr>
      </p:pic>
      <p:sp>
        <p:nvSpPr>
          <p:cNvPr id="11" name="右大括号 10">
            <a:extLst>
              <a:ext uri="{FF2B5EF4-FFF2-40B4-BE49-F238E27FC236}">
                <a16:creationId xmlns:a16="http://schemas.microsoft.com/office/drawing/2014/main" id="{770B4842-B46B-5740-A77A-A9B15BFF1390}"/>
              </a:ext>
            </a:extLst>
          </p:cNvPr>
          <p:cNvSpPr/>
          <p:nvPr/>
        </p:nvSpPr>
        <p:spPr>
          <a:xfrm>
            <a:off x="9035874" y="3760470"/>
            <a:ext cx="542466" cy="2468880"/>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8AA29057-5502-F443-A66B-AFB8E1AF6015}"/>
              </a:ext>
            </a:extLst>
          </p:cNvPr>
          <p:cNvSpPr txBox="1"/>
          <p:nvPr/>
        </p:nvSpPr>
        <p:spPr>
          <a:xfrm>
            <a:off x="9936178" y="4763878"/>
            <a:ext cx="1333888" cy="646331"/>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1</a:t>
            </a:r>
          </a:p>
          <a:p>
            <a:r>
              <a:rPr kumimoji="1" lang="en-US" altLang="zh-CN" dirty="0"/>
              <a:t>HGF</a:t>
            </a:r>
            <a:r>
              <a:rPr kumimoji="1" lang="zh-CN" altLang="en-US" dirty="0"/>
              <a:t> </a:t>
            </a:r>
          </a:p>
        </p:txBody>
      </p:sp>
      <p:cxnSp>
        <p:nvCxnSpPr>
          <p:cNvPr id="14" name="直线箭头连接符 13">
            <a:extLst>
              <a:ext uri="{FF2B5EF4-FFF2-40B4-BE49-F238E27FC236}">
                <a16:creationId xmlns:a16="http://schemas.microsoft.com/office/drawing/2014/main" id="{5CF07D6D-961C-AD42-8A1B-E00EF058805C}"/>
              </a:ext>
            </a:extLst>
          </p:cNvPr>
          <p:cNvCxnSpPr/>
          <p:nvPr/>
        </p:nvCxnSpPr>
        <p:spPr>
          <a:xfrm flipH="1">
            <a:off x="2468880" y="6149340"/>
            <a:ext cx="400050"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文本框 14">
            <a:extLst>
              <a:ext uri="{FF2B5EF4-FFF2-40B4-BE49-F238E27FC236}">
                <a16:creationId xmlns:a16="http://schemas.microsoft.com/office/drawing/2014/main" id="{EC3DD8C9-F5E6-A742-9C72-035054BC9C30}"/>
              </a:ext>
            </a:extLst>
          </p:cNvPr>
          <p:cNvSpPr txBox="1"/>
          <p:nvPr/>
        </p:nvSpPr>
        <p:spPr>
          <a:xfrm>
            <a:off x="1085850" y="5964674"/>
            <a:ext cx="1783080" cy="369332"/>
          </a:xfrm>
          <a:prstGeom prst="rect">
            <a:avLst/>
          </a:prstGeom>
          <a:noFill/>
        </p:spPr>
        <p:txBody>
          <a:bodyPr wrap="square" rtlCol="0">
            <a:spAutoFit/>
          </a:bodyPr>
          <a:lstStyle/>
          <a:p>
            <a:r>
              <a:rPr kumimoji="1" lang="en-US" altLang="zh-CN" dirty="0"/>
              <a:t>Model</a:t>
            </a:r>
            <a:r>
              <a:rPr kumimoji="1" lang="zh-CN" altLang="en-US" dirty="0"/>
              <a:t> </a:t>
            </a:r>
            <a:r>
              <a:rPr kumimoji="1" lang="en-US" altLang="zh-CN" dirty="0"/>
              <a:t>2</a:t>
            </a:r>
            <a:r>
              <a:rPr kumimoji="1" lang="zh-CN" altLang="en-US" dirty="0"/>
              <a:t>、</a:t>
            </a:r>
            <a:r>
              <a:rPr kumimoji="1" lang="en-US" altLang="zh-CN" dirty="0"/>
              <a:t>3</a:t>
            </a:r>
            <a:endParaRPr kumimoji="1" lang="zh-CN" altLang="en-US" dirty="0"/>
          </a:p>
        </p:txBody>
      </p:sp>
    </p:spTree>
    <p:extLst>
      <p:ext uri="{BB962C8B-B14F-4D97-AF65-F5344CB8AC3E}">
        <p14:creationId xmlns:p14="http://schemas.microsoft.com/office/powerpoint/2010/main" val="2904845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Response</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endParaRPr lang="zh-CN" altLang="en-US" sz="2800" b="1" cap="none" dirty="0">
              <a:solidFill>
                <a:schemeClr val="tx2">
                  <a:lumMod val="60000"/>
                  <a:lumOff val="40000"/>
                </a:schemeClr>
              </a:solidFill>
              <a:latin typeface="+mn-lt"/>
            </a:endParaRPr>
          </a:p>
        </p:txBody>
      </p:sp>
      <p:pic>
        <p:nvPicPr>
          <p:cNvPr id="10" name="图片 9">
            <a:extLst>
              <a:ext uri="{FF2B5EF4-FFF2-40B4-BE49-F238E27FC236}">
                <a16:creationId xmlns:a16="http://schemas.microsoft.com/office/drawing/2014/main" id="{2D2E29EB-FB6E-2F49-A7E9-56EAF217B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6723" y="1827389"/>
            <a:ext cx="5921953" cy="384436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EB807D4-E0B1-E646-86E1-93DEF0D6EB8F}"/>
                  </a:ext>
                </a:extLst>
              </p14:cNvPr>
              <p14:cNvContentPartPr/>
              <p14:nvPr/>
            </p14:nvContentPartPr>
            <p14:xfrm>
              <a:off x="4060975" y="1975232"/>
              <a:ext cx="1150560" cy="1960200"/>
            </p14:xfrm>
          </p:contentPart>
        </mc:Choice>
        <mc:Fallback xmlns="">
          <p:pic>
            <p:nvPicPr>
              <p:cNvPr id="2" name="墨迹 1">
                <a:extLst>
                  <a:ext uri="{FF2B5EF4-FFF2-40B4-BE49-F238E27FC236}">
                    <a16:creationId xmlns:a16="http://schemas.microsoft.com/office/drawing/2014/main" id="{6EB807D4-E0B1-E646-86E1-93DEF0D6EB8F}"/>
                  </a:ext>
                </a:extLst>
              </p:cNvPr>
              <p:cNvPicPr/>
              <p:nvPr/>
            </p:nvPicPr>
            <p:blipFill>
              <a:blip r:embed="rId5"/>
              <a:stretch>
                <a:fillRect/>
              </a:stretch>
            </p:blipFill>
            <p:spPr>
              <a:xfrm>
                <a:off x="4052335" y="1966232"/>
                <a:ext cx="1168200" cy="1977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C5AA820E-26C6-4548-B03E-C7ED565EEFB2}"/>
                  </a:ext>
                </a:extLst>
              </p14:cNvPr>
              <p14:cNvContentPartPr/>
              <p14:nvPr/>
            </p14:nvContentPartPr>
            <p14:xfrm>
              <a:off x="7190455" y="2069912"/>
              <a:ext cx="1222200" cy="1910520"/>
            </p14:xfrm>
          </p:contentPart>
        </mc:Choice>
        <mc:Fallback xmlns="">
          <p:pic>
            <p:nvPicPr>
              <p:cNvPr id="3" name="墨迹 2">
                <a:extLst>
                  <a:ext uri="{FF2B5EF4-FFF2-40B4-BE49-F238E27FC236}">
                    <a16:creationId xmlns:a16="http://schemas.microsoft.com/office/drawing/2014/main" id="{C5AA820E-26C6-4548-B03E-C7ED565EEFB2}"/>
                  </a:ext>
                </a:extLst>
              </p:cNvPr>
              <p:cNvPicPr/>
              <p:nvPr/>
            </p:nvPicPr>
            <p:blipFill>
              <a:blip r:embed="rId7"/>
              <a:stretch>
                <a:fillRect/>
              </a:stretch>
            </p:blipFill>
            <p:spPr>
              <a:xfrm>
                <a:off x="7181455" y="2061272"/>
                <a:ext cx="1239840" cy="1928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C568A42F-18EE-0042-ABC1-82D37C0268CA}"/>
                  </a:ext>
                </a:extLst>
              </p14:cNvPr>
              <p14:cNvContentPartPr/>
              <p14:nvPr/>
            </p14:nvContentPartPr>
            <p14:xfrm>
              <a:off x="6704815" y="4924352"/>
              <a:ext cx="644040" cy="647280"/>
            </p14:xfrm>
          </p:contentPart>
        </mc:Choice>
        <mc:Fallback xmlns="">
          <p:pic>
            <p:nvPicPr>
              <p:cNvPr id="6" name="墨迹 5">
                <a:extLst>
                  <a:ext uri="{FF2B5EF4-FFF2-40B4-BE49-F238E27FC236}">
                    <a16:creationId xmlns:a16="http://schemas.microsoft.com/office/drawing/2014/main" id="{C568A42F-18EE-0042-ABC1-82D37C0268CA}"/>
                  </a:ext>
                </a:extLst>
              </p:cNvPr>
              <p:cNvPicPr/>
              <p:nvPr/>
            </p:nvPicPr>
            <p:blipFill>
              <a:blip r:embed="rId9"/>
              <a:stretch>
                <a:fillRect/>
              </a:stretch>
            </p:blipFill>
            <p:spPr>
              <a:xfrm>
                <a:off x="6695815" y="4915352"/>
                <a:ext cx="66168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0BD94FB9-B2BE-964A-B9AA-6E46E40BC584}"/>
                  </a:ext>
                </a:extLst>
              </p14:cNvPr>
              <p14:cNvContentPartPr/>
              <p14:nvPr/>
            </p14:nvContentPartPr>
            <p14:xfrm>
              <a:off x="4894375" y="4868912"/>
              <a:ext cx="947160" cy="822600"/>
            </p14:xfrm>
          </p:contentPart>
        </mc:Choice>
        <mc:Fallback xmlns="">
          <p:pic>
            <p:nvPicPr>
              <p:cNvPr id="13" name="墨迹 12">
                <a:extLst>
                  <a:ext uri="{FF2B5EF4-FFF2-40B4-BE49-F238E27FC236}">
                    <a16:creationId xmlns:a16="http://schemas.microsoft.com/office/drawing/2014/main" id="{0BD94FB9-B2BE-964A-B9AA-6E46E40BC584}"/>
                  </a:ext>
                </a:extLst>
              </p:cNvPr>
              <p:cNvPicPr/>
              <p:nvPr/>
            </p:nvPicPr>
            <p:blipFill>
              <a:blip r:embed="rId11"/>
              <a:stretch>
                <a:fillRect/>
              </a:stretch>
            </p:blipFill>
            <p:spPr>
              <a:xfrm>
                <a:off x="4885735" y="4860272"/>
                <a:ext cx="964800" cy="840240"/>
              </a:xfrm>
              <a:prstGeom prst="rect">
                <a:avLst/>
              </a:prstGeom>
            </p:spPr>
          </p:pic>
        </mc:Fallback>
      </mc:AlternateContent>
    </p:spTree>
    <p:extLst>
      <p:ext uri="{BB962C8B-B14F-4D97-AF65-F5344CB8AC3E}">
        <p14:creationId xmlns:p14="http://schemas.microsoft.com/office/powerpoint/2010/main" val="2519887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pic>
        <p:nvPicPr>
          <p:cNvPr id="3" name="图片 2">
            <a:extLst>
              <a:ext uri="{FF2B5EF4-FFF2-40B4-BE49-F238E27FC236}">
                <a16:creationId xmlns:a16="http://schemas.microsoft.com/office/drawing/2014/main" id="{2D2BCC10-2553-5B4F-9F7C-5CE88AA6B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5" y="210831"/>
            <a:ext cx="11847923" cy="6515100"/>
          </a:xfrm>
          <a:prstGeom prst="rect">
            <a:avLst/>
          </a:prstGeom>
        </p:spPr>
      </p:pic>
    </p:spTree>
    <p:extLst>
      <p:ext uri="{BB962C8B-B14F-4D97-AF65-F5344CB8AC3E}">
        <p14:creationId xmlns:p14="http://schemas.microsoft.com/office/powerpoint/2010/main" val="2067971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Bayesian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Comparison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&amp;</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Selection</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B04C2ABF-1710-0847-BBD1-5B3F74E30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897" y="1493123"/>
            <a:ext cx="11595100" cy="2184400"/>
          </a:xfrm>
          <a:prstGeom prst="rect">
            <a:avLst/>
          </a:prstGeom>
        </p:spPr>
      </p:pic>
      <p:sp>
        <p:nvSpPr>
          <p:cNvPr id="5" name="文本框 4">
            <a:extLst>
              <a:ext uri="{FF2B5EF4-FFF2-40B4-BE49-F238E27FC236}">
                <a16:creationId xmlns:a16="http://schemas.microsoft.com/office/drawing/2014/main" id="{B49863DB-FCDE-9649-BC5A-0FFF09A0C550}"/>
              </a:ext>
            </a:extLst>
          </p:cNvPr>
          <p:cNvSpPr txBox="1"/>
          <p:nvPr/>
        </p:nvSpPr>
        <p:spPr>
          <a:xfrm>
            <a:off x="1111641" y="3759746"/>
            <a:ext cx="10044770" cy="2585323"/>
          </a:xfrm>
          <a:prstGeom prst="rect">
            <a:avLst/>
          </a:prstGeom>
          <a:noFill/>
        </p:spPr>
        <p:txBody>
          <a:bodyPr wrap="square" rtlCol="0">
            <a:spAutoFit/>
          </a:bodyPr>
          <a:lstStyle/>
          <a:p>
            <a:r>
              <a:rPr lang="en-US" altLang="zh-CN" dirty="0">
                <a:solidFill>
                  <a:srgbClr val="C00000"/>
                </a:solidFill>
              </a:rPr>
              <a:t>The</a:t>
            </a:r>
            <a:r>
              <a:rPr lang="zh-CN" altLang="en-US" dirty="0">
                <a:solidFill>
                  <a:srgbClr val="C00000"/>
                </a:solidFill>
              </a:rPr>
              <a:t> </a:t>
            </a:r>
            <a:r>
              <a:rPr lang="en-US" altLang="zh-CN" dirty="0">
                <a:solidFill>
                  <a:srgbClr val="C00000"/>
                </a:solidFill>
              </a:rPr>
              <a:t>expected posterior probabilities </a:t>
            </a:r>
            <a:r>
              <a:rPr lang="en-US" altLang="zh-CN" dirty="0"/>
              <a:t>(EXP_P)</a:t>
            </a:r>
            <a:r>
              <a:rPr lang="zh-CN" altLang="en-US" dirty="0"/>
              <a:t> </a:t>
            </a:r>
            <a:r>
              <a:rPr lang="en-US" altLang="zh-CN" dirty="0"/>
              <a:t>:</a:t>
            </a:r>
            <a:r>
              <a:rPr lang="zh-CN" altLang="en-US" dirty="0"/>
              <a:t> </a:t>
            </a:r>
            <a:r>
              <a:rPr lang="en-US" altLang="zh-CN" dirty="0"/>
              <a:t>the probability for each model of it having generated the responses for a randomly chosen participant out of all models in the model space.</a:t>
            </a:r>
          </a:p>
          <a:p>
            <a:r>
              <a:rPr lang="zh-CN" altLang="en-US" dirty="0"/>
              <a:t>（拟合模型外随机被试数据的可能性）</a:t>
            </a:r>
            <a:r>
              <a:rPr lang="en-US" altLang="zh-CN" dirty="0"/>
              <a:t> </a:t>
            </a:r>
          </a:p>
          <a:p>
            <a:r>
              <a:rPr lang="en-US" altLang="zh-CN" dirty="0">
                <a:solidFill>
                  <a:srgbClr val="C00000"/>
                </a:solidFill>
              </a:rPr>
              <a:t>The exceedance probability </a:t>
            </a:r>
            <a:r>
              <a:rPr lang="en-US" altLang="zh-CN" dirty="0"/>
              <a:t>(XP) and </a:t>
            </a:r>
            <a:r>
              <a:rPr lang="en-US" altLang="zh-CN" dirty="0">
                <a:solidFill>
                  <a:srgbClr val="C00000"/>
                </a:solidFill>
              </a:rPr>
              <a:t>protected exceedance probability </a:t>
            </a:r>
            <a:r>
              <a:rPr lang="en-US" altLang="zh-CN" dirty="0"/>
              <a:t>(PXP):</a:t>
            </a:r>
            <a:r>
              <a:rPr lang="zh-CN" altLang="en-US" dirty="0"/>
              <a:t> </a:t>
            </a:r>
            <a:r>
              <a:rPr lang="en-US" altLang="zh-CN" dirty="0"/>
              <a:t>the probability that a given model better explains the data than any other model in the comparison space.</a:t>
            </a:r>
          </a:p>
          <a:p>
            <a:r>
              <a:rPr lang="en-US" altLang="zh-CN" dirty="0"/>
              <a:t> </a:t>
            </a:r>
          </a:p>
          <a:p>
            <a:r>
              <a:rPr lang="en-US" altLang="zh-CN" dirty="0"/>
              <a:t>Therefore, we</a:t>
            </a:r>
            <a:r>
              <a:rPr lang="zh-CN" altLang="en-US" dirty="0"/>
              <a:t> </a:t>
            </a:r>
            <a:r>
              <a:rPr lang="en-US" altLang="zh-CN" dirty="0"/>
              <a:t>used this model for all subsequent analyses. </a:t>
            </a:r>
          </a:p>
          <a:p>
            <a:r>
              <a:rPr lang="en-US" altLang="zh-CN" dirty="0"/>
              <a:t> </a:t>
            </a:r>
          </a:p>
          <a:p>
            <a:endParaRPr kumimoji="1" lang="zh-CN" altLang="en-US" dirty="0"/>
          </a:p>
        </p:txBody>
      </p:sp>
    </p:spTree>
    <p:extLst>
      <p:ext uri="{BB962C8B-B14F-4D97-AF65-F5344CB8AC3E}">
        <p14:creationId xmlns:p14="http://schemas.microsoft.com/office/powerpoint/2010/main" val="1589807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Behavior</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Data</a:t>
            </a:r>
            <a:endParaRPr lang="zh-CN" altLang="en-US" sz="2800" b="1" cap="none" dirty="0">
              <a:solidFill>
                <a:schemeClr val="tx2">
                  <a:lumMod val="60000"/>
                  <a:lumOff val="40000"/>
                </a:schemeClr>
              </a:solidFill>
              <a:latin typeface="+mn-lt"/>
            </a:endParaRPr>
          </a:p>
        </p:txBody>
      </p:sp>
      <p:pic>
        <p:nvPicPr>
          <p:cNvPr id="6" name="图片 5">
            <a:extLst>
              <a:ext uri="{FF2B5EF4-FFF2-40B4-BE49-F238E27FC236}">
                <a16:creationId xmlns:a16="http://schemas.microsoft.com/office/drawing/2014/main" id="{330FA134-566C-E646-97EA-CCB4ABA3D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 y="1743719"/>
            <a:ext cx="11864340" cy="4089400"/>
          </a:xfrm>
          <a:prstGeom prst="rect">
            <a:avLst/>
          </a:prstGeom>
        </p:spPr>
      </p:pic>
      <p:sp>
        <p:nvSpPr>
          <p:cNvPr id="12" name="文本框 11">
            <a:extLst>
              <a:ext uri="{FF2B5EF4-FFF2-40B4-BE49-F238E27FC236}">
                <a16:creationId xmlns:a16="http://schemas.microsoft.com/office/drawing/2014/main" id="{B916FD12-FB0D-5D40-90D4-CCC34D18F941}"/>
              </a:ext>
            </a:extLst>
          </p:cNvPr>
          <p:cNvSpPr txBox="1"/>
          <p:nvPr/>
        </p:nvSpPr>
        <p:spPr>
          <a:xfrm>
            <a:off x="3625674" y="1575829"/>
            <a:ext cx="2228850" cy="369332"/>
          </a:xfrm>
          <a:prstGeom prst="rect">
            <a:avLst/>
          </a:prstGeom>
          <a:noFill/>
        </p:spPr>
        <p:txBody>
          <a:bodyPr wrap="square" rtlCol="0">
            <a:spAutoFit/>
          </a:bodyPr>
          <a:lstStyle/>
          <a:p>
            <a:r>
              <a:rPr kumimoji="1" lang="en-US" altLang="zh-CN" dirty="0" err="1"/>
              <a:t>r</a:t>
            </a:r>
            <a:r>
              <a:rPr kumimoji="1" lang="en-US" altLang="zh-CN" baseline="-25000" dirty="0" err="1"/>
              <a:t>s</a:t>
            </a:r>
            <a:r>
              <a:rPr kumimoji="1" lang="en-US" altLang="zh-CN" dirty="0"/>
              <a:t>(48)</a:t>
            </a:r>
            <a:r>
              <a:rPr kumimoji="1" lang="zh-CN" altLang="en-US" dirty="0"/>
              <a:t> </a:t>
            </a:r>
            <a:r>
              <a:rPr kumimoji="1" lang="en-US" altLang="zh-CN" dirty="0"/>
              <a:t>=</a:t>
            </a:r>
            <a:r>
              <a:rPr kumimoji="1" lang="zh-CN" altLang="en-US" dirty="0"/>
              <a:t> </a:t>
            </a:r>
            <a:r>
              <a:rPr kumimoji="1" lang="en-US" altLang="zh-CN" dirty="0"/>
              <a:t>.292,p=.044</a:t>
            </a:r>
            <a:endParaRPr kumimoji="1" lang="zh-CN" altLang="en-US" dirty="0"/>
          </a:p>
        </p:txBody>
      </p:sp>
      <p:sp>
        <p:nvSpPr>
          <p:cNvPr id="13" name="文本框 12">
            <a:extLst>
              <a:ext uri="{FF2B5EF4-FFF2-40B4-BE49-F238E27FC236}">
                <a16:creationId xmlns:a16="http://schemas.microsoft.com/office/drawing/2014/main" id="{FAB3A5B0-3765-9642-9AF1-18BF749BD792}"/>
              </a:ext>
            </a:extLst>
          </p:cNvPr>
          <p:cNvSpPr txBox="1"/>
          <p:nvPr/>
        </p:nvSpPr>
        <p:spPr>
          <a:xfrm>
            <a:off x="1283970" y="1575829"/>
            <a:ext cx="2228850" cy="369332"/>
          </a:xfrm>
          <a:prstGeom prst="rect">
            <a:avLst/>
          </a:prstGeom>
          <a:noFill/>
        </p:spPr>
        <p:txBody>
          <a:bodyPr wrap="square" rtlCol="0">
            <a:spAutoFit/>
          </a:bodyPr>
          <a:lstStyle/>
          <a:p>
            <a:r>
              <a:rPr kumimoji="1" lang="en-US" altLang="zh-CN" dirty="0" err="1"/>
              <a:t>r</a:t>
            </a:r>
            <a:r>
              <a:rPr kumimoji="1" lang="en-US" altLang="zh-CN" baseline="-25000" dirty="0" err="1"/>
              <a:t>s</a:t>
            </a:r>
            <a:r>
              <a:rPr kumimoji="1" lang="en-US" altLang="zh-CN" dirty="0"/>
              <a:t>(48)</a:t>
            </a:r>
            <a:r>
              <a:rPr kumimoji="1" lang="zh-CN" altLang="en-US" dirty="0"/>
              <a:t> </a:t>
            </a:r>
            <a:r>
              <a:rPr kumimoji="1" lang="en-US" altLang="zh-CN" dirty="0"/>
              <a:t>=</a:t>
            </a:r>
            <a:r>
              <a:rPr kumimoji="1" lang="zh-CN" altLang="en-US" dirty="0"/>
              <a:t> </a:t>
            </a:r>
            <a:r>
              <a:rPr kumimoji="1" lang="en-US" altLang="zh-CN" dirty="0"/>
              <a:t>.453,p=.001</a:t>
            </a:r>
            <a:endParaRPr kumimoji="1" lang="zh-CN" altLang="en-US" dirty="0"/>
          </a:p>
        </p:txBody>
      </p:sp>
      <p:sp>
        <p:nvSpPr>
          <p:cNvPr id="14" name="文本框 13">
            <a:extLst>
              <a:ext uri="{FF2B5EF4-FFF2-40B4-BE49-F238E27FC236}">
                <a16:creationId xmlns:a16="http://schemas.microsoft.com/office/drawing/2014/main" id="{595D1FDD-8242-E142-8EA5-766F968CEE7F}"/>
              </a:ext>
            </a:extLst>
          </p:cNvPr>
          <p:cNvSpPr txBox="1"/>
          <p:nvPr/>
        </p:nvSpPr>
        <p:spPr>
          <a:xfrm>
            <a:off x="6096000" y="1575829"/>
            <a:ext cx="2228850" cy="369332"/>
          </a:xfrm>
          <a:prstGeom prst="rect">
            <a:avLst/>
          </a:prstGeom>
          <a:noFill/>
        </p:spPr>
        <p:txBody>
          <a:bodyPr wrap="square" rtlCol="0">
            <a:spAutoFit/>
          </a:bodyPr>
          <a:lstStyle/>
          <a:p>
            <a:r>
              <a:rPr kumimoji="1" lang="en-US" altLang="zh-CN" dirty="0" err="1"/>
              <a:t>r</a:t>
            </a:r>
            <a:r>
              <a:rPr kumimoji="1" lang="en-US" altLang="zh-CN" baseline="-25000" dirty="0" err="1"/>
              <a:t>s</a:t>
            </a:r>
            <a:r>
              <a:rPr kumimoji="1" lang="en-US" altLang="zh-CN" dirty="0"/>
              <a:t>(48)</a:t>
            </a:r>
            <a:r>
              <a:rPr kumimoji="1" lang="zh-CN" altLang="en-US" dirty="0"/>
              <a:t> </a:t>
            </a:r>
            <a:r>
              <a:rPr kumimoji="1" lang="en-US" altLang="zh-CN" dirty="0"/>
              <a:t>=</a:t>
            </a:r>
            <a:r>
              <a:rPr kumimoji="1" lang="zh-CN" altLang="en-US" dirty="0"/>
              <a:t> </a:t>
            </a:r>
            <a:r>
              <a:rPr kumimoji="1" lang="en-US" altLang="zh-CN" dirty="0"/>
              <a:t>.487,p&lt;.001</a:t>
            </a:r>
            <a:endParaRPr kumimoji="1" lang="zh-CN" altLang="en-US" dirty="0"/>
          </a:p>
        </p:txBody>
      </p:sp>
    </p:spTree>
    <p:extLst>
      <p:ext uri="{BB962C8B-B14F-4D97-AF65-F5344CB8AC3E}">
        <p14:creationId xmlns:p14="http://schemas.microsoft.com/office/powerpoint/2010/main" val="3481434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Behavior</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Data</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34121B-67DE-7548-BB43-4AF72D07695B}"/>
                  </a:ext>
                </a:extLst>
              </p:cNvPr>
              <p:cNvSpPr txBox="1"/>
              <p:nvPr/>
            </p:nvSpPr>
            <p:spPr>
              <a:xfrm>
                <a:off x="1130701" y="1520335"/>
                <a:ext cx="10224064" cy="4247317"/>
              </a:xfrm>
              <a:prstGeom prst="rect">
                <a:avLst/>
              </a:prstGeom>
              <a:noFill/>
            </p:spPr>
            <p:txBody>
              <a:bodyPr wrap="square" rtlCol="0">
                <a:spAutoFit/>
              </a:bodyPr>
              <a:lstStyle/>
              <a:p>
                <a:r>
                  <a:rPr lang="en-US" altLang="zh-CN" dirty="0"/>
                  <a:t>Looking at </a:t>
                </a:r>
                <a:r>
                  <a:rPr lang="en-US" altLang="zh-CN" dirty="0">
                    <a:solidFill>
                      <a:srgbClr val="C00000"/>
                    </a:solidFill>
                  </a:rPr>
                  <a:t>advice-taking behavior</a:t>
                </a:r>
                <a:r>
                  <a:rPr lang="zh-CN" altLang="en-US" dirty="0">
                    <a:solidFill>
                      <a:srgbClr val="C00000"/>
                    </a:solidFill>
                  </a:rPr>
                  <a:t> </a:t>
                </a:r>
                <a:r>
                  <a:rPr lang="en-US" altLang="zh-CN" dirty="0">
                    <a:solidFill>
                      <a:srgbClr val="C00000"/>
                    </a:solidFill>
                  </a:rPr>
                  <a:t>on</a:t>
                </a:r>
                <a:r>
                  <a:rPr lang="zh-CN" altLang="en-US" dirty="0">
                    <a:solidFill>
                      <a:srgbClr val="C00000"/>
                    </a:solidFill>
                  </a:rPr>
                  <a:t> </a:t>
                </a:r>
                <a:r>
                  <a:rPr lang="en-US" altLang="zh-CN" dirty="0">
                    <a:solidFill>
                      <a:srgbClr val="C00000"/>
                    </a:solidFill>
                  </a:rPr>
                  <a:t>gaze</a:t>
                </a:r>
                <a:r>
                  <a:rPr lang="zh-CN" altLang="en-US" dirty="0">
                    <a:solidFill>
                      <a:srgbClr val="C00000"/>
                    </a:solidFill>
                  </a:rPr>
                  <a:t> </a:t>
                </a:r>
                <a:r>
                  <a:rPr lang="en-US" altLang="zh-CN" dirty="0"/>
                  <a:t>: </a:t>
                </a:r>
              </a:p>
              <a:p>
                <a:r>
                  <a:rPr lang="en-US" altLang="zh-CN" dirty="0"/>
                  <a:t>The repeated measures ANOVA </a:t>
                </a:r>
                <a:r>
                  <a:rPr lang="zh-CN" altLang="en-US" dirty="0"/>
                  <a:t> </a:t>
                </a:r>
                <a:r>
                  <a:rPr lang="en-US" altLang="zh-CN" dirty="0"/>
                  <a:t>on</a:t>
                </a:r>
                <a:r>
                  <a:rPr lang="zh-CN" altLang="en-US" dirty="0"/>
                  <a:t> </a:t>
                </a:r>
                <a:r>
                  <a:rPr lang="en-US" altLang="zh-CN" dirty="0">
                    <a:solidFill>
                      <a:srgbClr val="C00000"/>
                    </a:solidFill>
                  </a:rPr>
                  <a:t>task</a:t>
                </a:r>
                <a:r>
                  <a:rPr lang="zh-CN" altLang="en-US" dirty="0">
                    <a:solidFill>
                      <a:srgbClr val="C00000"/>
                    </a:solidFill>
                  </a:rPr>
                  <a:t> </a:t>
                </a:r>
                <a:r>
                  <a:rPr lang="en-US" altLang="zh-CN" dirty="0">
                    <a:solidFill>
                      <a:srgbClr val="C00000"/>
                    </a:solidFill>
                  </a:rPr>
                  <a:t>phase</a:t>
                </a:r>
                <a:r>
                  <a:rPr lang="zh-CN" altLang="en-US" dirty="0">
                    <a:solidFill>
                      <a:srgbClr val="C00000"/>
                    </a:solidFill>
                  </a:rPr>
                  <a:t> </a:t>
                </a:r>
                <a:r>
                  <a:rPr lang="en-US" altLang="zh-CN" dirty="0">
                    <a:solidFill>
                      <a:srgbClr val="C00000"/>
                    </a:solidFill>
                  </a:rPr>
                  <a:t>(High</a:t>
                </a:r>
                <a:r>
                  <a:rPr lang="zh-CN" altLang="en-US" dirty="0">
                    <a:solidFill>
                      <a:srgbClr val="C00000"/>
                    </a:solidFill>
                  </a:rPr>
                  <a:t> </a:t>
                </a:r>
                <a:r>
                  <a:rPr lang="en-US" altLang="zh-CN" dirty="0">
                    <a:solidFill>
                      <a:srgbClr val="C00000"/>
                    </a:solidFill>
                  </a:rPr>
                  <a:t>accuracy</a:t>
                </a:r>
                <a:r>
                  <a:rPr lang="zh-CN" altLang="en-US" dirty="0">
                    <a:solidFill>
                      <a:srgbClr val="C00000"/>
                    </a:solidFill>
                  </a:rPr>
                  <a:t> </a:t>
                </a:r>
                <a:r>
                  <a:rPr lang="en-US" altLang="zh-CN" dirty="0">
                    <a:solidFill>
                      <a:srgbClr val="C00000"/>
                    </a:solidFill>
                  </a:rPr>
                  <a:t>vs</a:t>
                </a:r>
                <a:r>
                  <a:rPr lang="zh-CN" altLang="en-US" dirty="0">
                    <a:solidFill>
                      <a:srgbClr val="C00000"/>
                    </a:solidFill>
                  </a:rPr>
                  <a:t> </a:t>
                </a:r>
                <a:r>
                  <a:rPr lang="en-US" altLang="zh-CN" dirty="0">
                    <a:solidFill>
                      <a:srgbClr val="C00000"/>
                    </a:solidFill>
                  </a:rPr>
                  <a:t>Volatile</a:t>
                </a:r>
                <a:r>
                  <a:rPr lang="zh-CN" altLang="en-US" dirty="0">
                    <a:solidFill>
                      <a:srgbClr val="C00000"/>
                    </a:solidFill>
                  </a:rPr>
                  <a:t> </a:t>
                </a:r>
                <a:r>
                  <a:rPr lang="en-US" altLang="zh-CN" dirty="0">
                    <a:solidFill>
                      <a:srgbClr val="C00000"/>
                    </a:solidFill>
                  </a:rPr>
                  <a:t>vs</a:t>
                </a:r>
                <a:r>
                  <a:rPr lang="zh-CN" altLang="en-US" dirty="0">
                    <a:solidFill>
                      <a:srgbClr val="C00000"/>
                    </a:solidFill>
                  </a:rPr>
                  <a:t> </a:t>
                </a:r>
                <a:r>
                  <a:rPr lang="en-US" altLang="zh-CN" dirty="0">
                    <a:solidFill>
                      <a:srgbClr val="C00000"/>
                    </a:solidFill>
                  </a:rPr>
                  <a:t>Low)</a:t>
                </a:r>
                <a:endParaRPr lang="en-US" altLang="zh-CN" dirty="0"/>
              </a:p>
              <a:p>
                <a:endParaRPr kumimoji="1" lang="en-US" altLang="zh-CN" dirty="0"/>
              </a:p>
              <a:p>
                <a:r>
                  <a:rPr kumimoji="1" lang="en-US" altLang="zh-CN" dirty="0"/>
                  <a:t>Main</a:t>
                </a:r>
                <a:r>
                  <a:rPr kumimoji="1" lang="zh-CN" altLang="en-US" dirty="0"/>
                  <a:t> </a:t>
                </a:r>
                <a:r>
                  <a:rPr kumimoji="1" lang="en-US" altLang="zh-CN" dirty="0"/>
                  <a:t>effect</a:t>
                </a:r>
                <a:r>
                  <a:rPr kumimoji="1" lang="zh-CN" altLang="en-US" dirty="0"/>
                  <a:t> </a:t>
                </a:r>
                <a:r>
                  <a:rPr lang="en-US" altLang="zh-CN" dirty="0"/>
                  <a:t>[F(2,96) = 57.050, p &lt; .001,</a:t>
                </a:r>
                <a:r>
                  <a:rPr lang="zh-CN" altLang="en-US" dirty="0"/>
                  <a:t> </a:t>
                </a: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ea typeface="Cambria Math" panose="02040503050406030204" pitchFamily="18" charset="0"/>
                          </a:rPr>
                          <m:t>𝜂</m:t>
                        </m:r>
                      </m:e>
                      <m:sup>
                        <m:r>
                          <a:rPr lang="en-US" altLang="zh-CN" b="0" i="1" smtClean="0">
                            <a:latin typeface="Cambria Math" panose="02040503050406030204" pitchFamily="18" charset="0"/>
                          </a:rPr>
                          <m:t>2</m:t>
                        </m:r>
                      </m:sup>
                    </m:sSup>
                  </m:oMath>
                </a14:m>
                <a:r>
                  <a:rPr lang="en-US" altLang="zh-CN" dirty="0"/>
                  <a:t>= .543]</a:t>
                </a:r>
              </a:p>
              <a:p>
                <a:endParaRPr lang="en-US" altLang="zh-CN" dirty="0"/>
              </a:p>
              <a:p>
                <a:r>
                  <a:rPr lang="en-US" altLang="zh-CN" dirty="0"/>
                  <a:t>Post-hoc t-tests :</a:t>
                </a:r>
                <a:r>
                  <a:rPr lang="zh-CN" altLang="en-US" dirty="0"/>
                  <a:t> </a:t>
                </a:r>
                <a:r>
                  <a:rPr lang="en-US" altLang="zh-CN" dirty="0">
                    <a:solidFill>
                      <a:srgbClr val="C00000"/>
                    </a:solidFill>
                  </a:rPr>
                  <a:t>High</a:t>
                </a:r>
                <a:r>
                  <a:rPr lang="zh-CN" altLang="en-US" dirty="0">
                    <a:solidFill>
                      <a:srgbClr val="C00000"/>
                    </a:solidFill>
                  </a:rPr>
                  <a:t> </a:t>
                </a:r>
                <a:r>
                  <a:rPr lang="en-US" altLang="zh-CN" dirty="0">
                    <a:solidFill>
                      <a:srgbClr val="C00000"/>
                    </a:solidFill>
                  </a:rPr>
                  <a:t>&gt;</a:t>
                </a:r>
                <a:r>
                  <a:rPr lang="zh-CN" altLang="en-US" dirty="0">
                    <a:solidFill>
                      <a:srgbClr val="C00000"/>
                    </a:solidFill>
                  </a:rPr>
                  <a:t> </a:t>
                </a:r>
                <a:r>
                  <a:rPr lang="en-US" altLang="zh-CN" dirty="0">
                    <a:solidFill>
                      <a:srgbClr val="C00000"/>
                    </a:solidFill>
                  </a:rPr>
                  <a:t>Volatile</a:t>
                </a:r>
                <a:r>
                  <a:rPr lang="zh-CN" altLang="en-US" dirty="0">
                    <a:solidFill>
                      <a:srgbClr val="C00000"/>
                    </a:solidFill>
                  </a:rPr>
                  <a:t> </a:t>
                </a:r>
                <a:r>
                  <a:rPr lang="en-US" altLang="zh-CN" dirty="0">
                    <a:solidFill>
                      <a:srgbClr val="C00000"/>
                    </a:solidFill>
                  </a:rPr>
                  <a:t>&gt;</a:t>
                </a:r>
                <a:r>
                  <a:rPr lang="zh-CN" altLang="en-US" dirty="0">
                    <a:solidFill>
                      <a:srgbClr val="C00000"/>
                    </a:solidFill>
                  </a:rPr>
                  <a:t> </a:t>
                </a:r>
                <a:r>
                  <a:rPr lang="en-US" altLang="zh-CN" dirty="0">
                    <a:solidFill>
                      <a:srgbClr val="C00000"/>
                    </a:solidFill>
                  </a:rPr>
                  <a:t>Low</a:t>
                </a:r>
              </a:p>
              <a:p>
                <a:r>
                  <a:rPr lang="en-US" altLang="zh-CN" dirty="0">
                    <a:solidFill>
                      <a:srgbClr val="0070C0"/>
                    </a:solidFill>
                  </a:rPr>
                  <a:t>High</a:t>
                </a:r>
                <a:r>
                  <a:rPr lang="zh-CN" altLang="en-US" dirty="0">
                    <a:solidFill>
                      <a:srgbClr val="0070C0"/>
                    </a:solidFill>
                  </a:rPr>
                  <a:t> </a:t>
                </a:r>
                <a:r>
                  <a:rPr lang="en-US" altLang="zh-CN" dirty="0">
                    <a:solidFill>
                      <a:srgbClr val="0070C0"/>
                    </a:solidFill>
                  </a:rPr>
                  <a:t>&gt;</a:t>
                </a:r>
                <a:r>
                  <a:rPr lang="zh-CN" altLang="en-US" dirty="0">
                    <a:solidFill>
                      <a:srgbClr val="0070C0"/>
                    </a:solidFill>
                  </a:rPr>
                  <a:t> </a:t>
                </a:r>
                <a:r>
                  <a:rPr lang="en-US" altLang="zh-CN" dirty="0">
                    <a:solidFill>
                      <a:srgbClr val="0070C0"/>
                    </a:solidFill>
                  </a:rPr>
                  <a:t>Volatile </a:t>
                </a:r>
                <a:r>
                  <a:rPr lang="en-US" altLang="zh-CN" dirty="0"/>
                  <a:t>[t(50) = 7.357, p &lt; .001, d = 1.04]. </a:t>
                </a:r>
              </a:p>
              <a:p>
                <a:r>
                  <a:rPr lang="en-US" altLang="zh-CN" dirty="0">
                    <a:solidFill>
                      <a:srgbClr val="0070C0"/>
                    </a:solidFill>
                  </a:rPr>
                  <a:t>Volatile</a:t>
                </a:r>
                <a:r>
                  <a:rPr lang="zh-CN" altLang="en-US" dirty="0">
                    <a:solidFill>
                      <a:srgbClr val="0070C0"/>
                    </a:solidFill>
                  </a:rPr>
                  <a:t> </a:t>
                </a:r>
                <a:r>
                  <a:rPr lang="en-US" altLang="zh-CN" dirty="0">
                    <a:solidFill>
                      <a:srgbClr val="0070C0"/>
                    </a:solidFill>
                  </a:rPr>
                  <a:t>&gt;</a:t>
                </a:r>
                <a:r>
                  <a:rPr lang="zh-CN" altLang="en-US" dirty="0">
                    <a:solidFill>
                      <a:srgbClr val="0070C0"/>
                    </a:solidFill>
                  </a:rPr>
                  <a:t> </a:t>
                </a:r>
                <a:r>
                  <a:rPr lang="en-US" altLang="zh-CN" dirty="0">
                    <a:solidFill>
                      <a:srgbClr val="0070C0"/>
                    </a:solidFill>
                  </a:rPr>
                  <a:t>Low</a:t>
                </a:r>
                <a:r>
                  <a:rPr lang="zh-CN" altLang="en-US" dirty="0">
                    <a:solidFill>
                      <a:srgbClr val="0070C0"/>
                    </a:solidFill>
                  </a:rPr>
                  <a:t> </a:t>
                </a:r>
                <a:r>
                  <a:rPr lang="en-US" altLang="zh-CN" dirty="0"/>
                  <a:t>[t(50) = 2.911, p = .016, d = .41] </a:t>
                </a:r>
              </a:p>
              <a:p>
                <a:r>
                  <a:rPr lang="en-US" altLang="zh-CN" dirty="0">
                    <a:solidFill>
                      <a:srgbClr val="0070C0"/>
                    </a:solidFill>
                  </a:rPr>
                  <a:t>High</a:t>
                </a:r>
                <a:r>
                  <a:rPr lang="zh-CN" altLang="en-US" dirty="0">
                    <a:solidFill>
                      <a:srgbClr val="0070C0"/>
                    </a:solidFill>
                  </a:rPr>
                  <a:t> </a:t>
                </a:r>
                <a:r>
                  <a:rPr lang="en-US" altLang="zh-CN" dirty="0">
                    <a:solidFill>
                      <a:srgbClr val="0070C0"/>
                    </a:solidFill>
                  </a:rPr>
                  <a:t>&gt;</a:t>
                </a:r>
                <a:r>
                  <a:rPr lang="zh-CN" altLang="en-US" dirty="0">
                    <a:solidFill>
                      <a:srgbClr val="0070C0"/>
                    </a:solidFill>
                  </a:rPr>
                  <a:t> </a:t>
                </a:r>
                <a:r>
                  <a:rPr lang="en-US" altLang="zh-CN" dirty="0">
                    <a:solidFill>
                      <a:srgbClr val="0070C0"/>
                    </a:solidFill>
                  </a:rPr>
                  <a:t>Low</a:t>
                </a:r>
                <a:r>
                  <a:rPr lang="zh-CN" altLang="en-US" dirty="0">
                    <a:solidFill>
                      <a:srgbClr val="0070C0"/>
                    </a:solidFill>
                  </a:rPr>
                  <a:t> </a:t>
                </a:r>
                <a:r>
                  <a:rPr lang="en-US" altLang="zh-CN" dirty="0"/>
                  <a:t>[t(50) = 8.340, p &lt; .001, d = 1.179]. </a:t>
                </a:r>
              </a:p>
              <a:p>
                <a:endParaRPr lang="en-US" altLang="zh-CN" dirty="0"/>
              </a:p>
              <a:p>
                <a:r>
                  <a:rPr lang="en-US" altLang="zh-CN" dirty="0">
                    <a:solidFill>
                      <a:srgbClr val="C00000"/>
                    </a:solidFill>
                  </a:rPr>
                  <a:t>Covariate</a:t>
                </a:r>
                <a:r>
                  <a:rPr lang="zh-CN" altLang="en-US" dirty="0">
                    <a:solidFill>
                      <a:srgbClr val="C00000"/>
                    </a:solidFill>
                  </a:rPr>
                  <a:t> </a:t>
                </a:r>
                <a14:m>
                  <m:oMath xmlns:m="http://schemas.openxmlformats.org/officeDocument/2006/math">
                    <m:r>
                      <a:rPr lang="zh-CN" altLang="en-US" i="1" smtClean="0">
                        <a:solidFill>
                          <a:srgbClr val="C00000"/>
                        </a:solidFill>
                        <a:latin typeface="Cambria Math" panose="02040503050406030204" pitchFamily="18" charset="0"/>
                      </a:rPr>
                      <m:t>𝜉</m:t>
                    </m:r>
                  </m:oMath>
                </a14:m>
                <a:r>
                  <a:rPr lang="zh-CN" altLang="en-US" dirty="0">
                    <a:solidFill>
                      <a:srgbClr val="C00000"/>
                    </a:solidFill>
                  </a:rPr>
                  <a:t> </a:t>
                </a:r>
                <a:r>
                  <a:rPr lang="en-US" altLang="zh-CN" dirty="0"/>
                  <a:t>main</a:t>
                </a:r>
                <a:r>
                  <a:rPr lang="zh-CN" altLang="en-US" dirty="0"/>
                  <a:t> </a:t>
                </a:r>
                <a:r>
                  <a:rPr lang="en-US" altLang="zh-CN" dirty="0"/>
                  <a:t>effect</a:t>
                </a:r>
                <a:r>
                  <a:rPr lang="zh-CN" altLang="en-US" dirty="0"/>
                  <a:t> </a:t>
                </a:r>
                <a:r>
                  <a:rPr lang="en-US" altLang="zh-CN" dirty="0"/>
                  <a:t>[F(1,48) = 17.54, p &lt; .001,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𝜂</m:t>
                        </m:r>
                      </m:e>
                      <m:sup>
                        <m:r>
                          <a:rPr lang="en-US" altLang="zh-CN" i="1">
                            <a:latin typeface="Cambria Math" panose="02040503050406030204" pitchFamily="18" charset="0"/>
                          </a:rPr>
                          <m:t>2</m:t>
                        </m:r>
                      </m:sup>
                    </m:sSup>
                  </m:oMath>
                </a14:m>
                <a:r>
                  <a:rPr lang="en-US" altLang="zh-CN" dirty="0"/>
                  <a:t> = .268] </a:t>
                </a:r>
              </a:p>
              <a:p>
                <a:endParaRPr lang="en-US" altLang="zh-CN" dirty="0"/>
              </a:p>
              <a:p>
                <a:r>
                  <a:rPr lang="en-US" altLang="zh-CN" dirty="0"/>
                  <a:t>Interaction</a:t>
                </a:r>
                <a:r>
                  <a:rPr lang="zh-CN" altLang="en-US" dirty="0"/>
                  <a:t> </a:t>
                </a:r>
                <a:r>
                  <a:rPr lang="en-US" altLang="zh-CN" dirty="0"/>
                  <a:t>with</a:t>
                </a:r>
                <a:r>
                  <a:rPr lang="zh-CN" altLang="en-US" dirty="0"/>
                  <a:t> </a:t>
                </a:r>
                <a:r>
                  <a:rPr lang="en-US" altLang="zh-CN" dirty="0"/>
                  <a:t>Task</a:t>
                </a:r>
                <a:r>
                  <a:rPr lang="zh-CN" altLang="en-US" dirty="0"/>
                  <a:t> </a:t>
                </a:r>
                <a:r>
                  <a:rPr lang="en-US" altLang="zh-CN" dirty="0"/>
                  <a:t>phase</a:t>
                </a:r>
                <a:r>
                  <a:rPr lang="zh-CN" altLang="en-US" dirty="0"/>
                  <a:t> </a:t>
                </a:r>
                <a:r>
                  <a:rPr lang="en-US" altLang="zh-CN" dirty="0"/>
                  <a:t>[F(2,96) = 6.832, p = .002,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𝜂</m:t>
                        </m:r>
                      </m:e>
                      <m:sup>
                        <m:r>
                          <a:rPr lang="en-US" altLang="zh-CN" i="1">
                            <a:latin typeface="Cambria Math" panose="02040503050406030204" pitchFamily="18" charset="0"/>
                          </a:rPr>
                          <m:t>2</m:t>
                        </m:r>
                      </m:sup>
                    </m:sSup>
                  </m:oMath>
                </a14:m>
                <a:r>
                  <a:rPr lang="en-US" altLang="zh-CN" dirty="0"/>
                  <a:t> = .125] </a:t>
                </a:r>
              </a:p>
              <a:p>
                <a:endParaRPr lang="en-US" altLang="zh-CN" dirty="0"/>
              </a:p>
              <a:p>
                <a:endParaRPr kumimoji="1" lang="zh-CN" altLang="en-US" dirty="0"/>
              </a:p>
            </p:txBody>
          </p:sp>
        </mc:Choice>
        <mc:Fallback xmlns="">
          <p:sp>
            <p:nvSpPr>
              <p:cNvPr id="2" name="文本框 1">
                <a:extLst>
                  <a:ext uri="{FF2B5EF4-FFF2-40B4-BE49-F238E27FC236}">
                    <a16:creationId xmlns:a16="http://schemas.microsoft.com/office/drawing/2014/main" id="{F334121B-67DE-7548-BB43-4AF72D07695B}"/>
                  </a:ext>
                </a:extLst>
              </p:cNvPr>
              <p:cNvSpPr txBox="1">
                <a:spLocks noRot="1" noChangeAspect="1" noMove="1" noResize="1" noEditPoints="1" noAdjustHandles="1" noChangeArrowheads="1" noChangeShapeType="1" noTextEdit="1"/>
              </p:cNvSpPr>
              <p:nvPr/>
            </p:nvSpPr>
            <p:spPr>
              <a:xfrm>
                <a:off x="1130701" y="1520335"/>
                <a:ext cx="10224064" cy="4247317"/>
              </a:xfrm>
              <a:prstGeom prst="rect">
                <a:avLst/>
              </a:prstGeom>
              <a:blipFill>
                <a:blip r:embed="rId3"/>
                <a:stretch>
                  <a:fillRect l="-496" t="-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5529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Step3:</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First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Level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CE893ED-2C9E-D34E-829E-C2E65C574AC3}"/>
                  </a:ext>
                </a:extLst>
              </p:cNvPr>
              <p:cNvSpPr txBox="1"/>
              <p:nvPr/>
            </p:nvSpPr>
            <p:spPr>
              <a:xfrm>
                <a:off x="1368918" y="1360935"/>
                <a:ext cx="9901337" cy="6696385"/>
              </a:xfrm>
              <a:prstGeom prst="rect">
                <a:avLst/>
              </a:prstGeom>
              <a:noFill/>
            </p:spPr>
            <p:txBody>
              <a:bodyPr wrap="square" rtlCol="0">
                <a:spAutoFit/>
              </a:bodyPr>
              <a:lstStyle/>
              <a:p>
                <a:r>
                  <a:rPr lang="en-US" altLang="zh-CN" dirty="0"/>
                  <a:t>In order to investigate whether neural activity change was associated with these parameters, we defined voxel-wise general linear models (GLMs) on the first level of analysis. </a:t>
                </a:r>
              </a:p>
              <a:p>
                <a:r>
                  <a:rPr lang="en-US" altLang="zh-CN" dirty="0">
                    <a:solidFill>
                      <a:srgbClr val="0070C0"/>
                    </a:solidFill>
                  </a:rPr>
                  <a:t>First-level</a:t>
                </a:r>
                <a:r>
                  <a:rPr lang="zh-CN" altLang="en-US" dirty="0">
                    <a:solidFill>
                      <a:srgbClr val="0070C0"/>
                    </a:solidFill>
                  </a:rPr>
                  <a:t> </a:t>
                </a:r>
                <a:r>
                  <a:rPr lang="en-US" altLang="zh-CN" dirty="0">
                    <a:solidFill>
                      <a:srgbClr val="0070C0"/>
                    </a:solidFill>
                  </a:rPr>
                  <a:t>:</a:t>
                </a:r>
              </a:p>
              <a:p>
                <a:r>
                  <a:rPr lang="en-US" altLang="zh-CN" dirty="0">
                    <a:solidFill>
                      <a:srgbClr val="C00000"/>
                    </a:solidFill>
                  </a:rPr>
                  <a:t>Choice</a:t>
                </a:r>
                <a:r>
                  <a:rPr lang="zh-CN" altLang="en-US" dirty="0">
                    <a:solidFill>
                      <a:srgbClr val="C00000"/>
                    </a:solidFill>
                  </a:rPr>
                  <a:t> </a:t>
                </a:r>
                <a:r>
                  <a:rPr lang="en-US" altLang="zh-CN" dirty="0">
                    <a:solidFill>
                      <a:srgbClr val="C00000"/>
                    </a:solidFill>
                  </a:rPr>
                  <a:t>phase</a:t>
                </a:r>
                <a:r>
                  <a:rPr lang="zh-CN" altLang="en-US" dirty="0">
                    <a:solidFill>
                      <a:srgbClr val="C00000"/>
                    </a:solidFill>
                  </a:rPr>
                  <a:t> </a:t>
                </a:r>
                <a:r>
                  <a:rPr lang="en-US" altLang="zh-CN" dirty="0">
                    <a:solidFill>
                      <a:srgbClr val="C00000"/>
                    </a:solidFill>
                  </a:rPr>
                  <a:t>GLM</a:t>
                </a:r>
                <a:r>
                  <a:rPr lang="zh-CN" altLang="en-US" dirty="0">
                    <a:solidFill>
                      <a:srgbClr val="C00000"/>
                    </a:solidFill>
                  </a:rPr>
                  <a:t> </a:t>
                </a:r>
                <a:r>
                  <a:rPr lang="en-US" altLang="zh-CN" dirty="0">
                    <a:solidFill>
                      <a:srgbClr val="C00000"/>
                    </a:solidFill>
                  </a:rPr>
                  <a:t>(4</a:t>
                </a:r>
                <a:r>
                  <a:rPr lang="zh-CN" altLang="en-US" dirty="0">
                    <a:solidFill>
                      <a:srgbClr val="C00000"/>
                    </a:solidFill>
                  </a:rPr>
                  <a:t>个</a:t>
                </a:r>
                <a:r>
                  <a:rPr lang="en-US" altLang="zh-CN" dirty="0">
                    <a:solidFill>
                      <a:srgbClr val="C00000"/>
                    </a:solidFill>
                  </a:rPr>
                  <a:t>)</a:t>
                </a:r>
                <a:r>
                  <a:rPr lang="en-US" altLang="zh-CN" dirty="0"/>
                  <a:t>The choice phase was parametrically modulated with this</a:t>
                </a:r>
                <a:r>
                  <a:rPr lang="zh-CN" altLang="en-US" dirty="0"/>
                  <a:t> </a:t>
                </a:r>
                <a:r>
                  <a:rPr lang="en-US" altLang="zh-CN" dirty="0"/>
                  <a:t>regressors</a:t>
                </a:r>
                <a:r>
                  <a:rPr lang="zh-CN" altLang="en-US" dirty="0">
                    <a:sym typeface="Wingdings" pitchFamily="2" charset="2"/>
                  </a:rPr>
                  <a:t> </a:t>
                </a:r>
                <a:r>
                  <a:rPr lang="en-US" altLang="zh-CN" dirty="0">
                    <a:sym typeface="Wingdings" pitchFamily="2" charset="2"/>
                  </a:rPr>
                  <a:t>:</a:t>
                </a:r>
                <a:endParaRPr lang="en-US" altLang="zh-CN" dirty="0">
                  <a:solidFill>
                    <a:srgbClr val="C00000"/>
                  </a:solidFill>
                </a:endParaRPr>
              </a:p>
              <a:p>
                <a:r>
                  <a:rPr lang="en-US" altLang="zh-CN" dirty="0"/>
                  <a:t>①The belief about the probability of the gaze to give correct advice (</a:t>
                </a:r>
                <a14:m>
                  <m:oMath xmlns:m="http://schemas.openxmlformats.org/officeDocument/2006/math">
                    <m:sSubSup>
                      <m:sSubSupPr>
                        <m:ctrlPr>
                          <a:rPr lang="en-US" altLang="zh-CN" i="1" smtClean="0">
                            <a:latin typeface="Cambria Math" panose="02040503050406030204" pitchFamily="18" charset="0"/>
                          </a:rPr>
                        </m:ctrlPr>
                      </m:sSubSupPr>
                      <m:e>
                        <m:acc>
                          <m:accPr>
                            <m:chr m:val="̂"/>
                            <m:ctrlPr>
                              <a:rPr lang="en-US" altLang="zh-CN" i="1" smtClean="0">
                                <a:latin typeface="Cambria Math" panose="02040503050406030204" pitchFamily="18" charset="0"/>
                              </a:rPr>
                            </m:ctrlPr>
                          </m:accPr>
                          <m:e>
                            <m:r>
                              <a:rPr lang="en-US" altLang="zh-CN" i="1" smtClean="0">
                                <a:latin typeface="Cambria Math" panose="02040503050406030204" pitchFamily="18" charset="0"/>
                                <a:ea typeface="Cambria Math" panose="02040503050406030204" pitchFamily="18" charset="0"/>
                              </a:rPr>
                              <m:t>𝜇</m:t>
                            </m:r>
                          </m:e>
                        </m:acc>
                      </m:e>
                      <m:sub>
                        <m:r>
                          <a:rPr lang="en-US" altLang="zh-CN" b="0" i="1" smtClean="0">
                            <a:latin typeface="Cambria Math" panose="02040503050406030204" pitchFamily="18" charset="0"/>
                          </a:rPr>
                          <m:t>1</m:t>
                        </m:r>
                        <m:r>
                          <a:rPr lang="zh-CN" altLang="en-US" b="0" i="1" smtClean="0">
                            <a:latin typeface="Cambria Math" panose="02040503050406030204" pitchFamily="18" charset="0"/>
                          </a:rPr>
                          <m:t> </m:t>
                        </m:r>
                        <m:r>
                          <a:rPr lang="en-US" altLang="zh-CN" b="0" i="1" smtClean="0">
                            <a:latin typeface="Cambria Math" panose="02040503050406030204" pitchFamily="18" charset="0"/>
                          </a:rPr>
                          <m:t>𝑔𝑎𝑧𝑒</m:t>
                        </m:r>
                      </m:sub>
                      <m: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up>
                    </m:sSubSup>
                  </m:oMath>
                </a14:m>
                <a:r>
                  <a:rPr lang="en-US" altLang="zh-CN" dirty="0"/>
                  <a:t> )</a:t>
                </a:r>
                <a:r>
                  <a:rPr lang="zh-CN" altLang="en-US" dirty="0"/>
                  <a:t> </a:t>
                </a:r>
                <a:r>
                  <a:rPr lang="en-US" altLang="zh-CN" dirty="0"/>
                  <a:t>; </a:t>
                </a:r>
              </a:p>
              <a:p>
                <a:endParaRPr lang="en-US" altLang="zh-CN" dirty="0"/>
              </a:p>
              <a:p>
                <a:r>
                  <a:rPr lang="en-US" altLang="zh-CN" dirty="0"/>
                  <a:t>②The variance (i.e., uncertainty) of this belief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smtClean="0">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a:t>
                </a:r>
                <a:r>
                  <a:rPr lang="zh-CN" altLang="en-US" dirty="0"/>
                  <a:t> </a:t>
                </a:r>
                <a:r>
                  <a:rPr lang="en-US" altLang="zh-CN" dirty="0"/>
                  <a:t>and</a:t>
                </a:r>
                <a:r>
                  <a:rPr lang="zh-CN" altLang="en-US" dirty="0"/>
                  <a:t> </a:t>
                </a:r>
                <a:r>
                  <a:rPr lang="en-US" altLang="zh-CN" dirty="0"/>
                  <a:t>of</a:t>
                </a:r>
                <a:r>
                  <a:rPr lang="zh-CN" altLang="en-US" dirty="0"/>
                  <a:t> </a:t>
                </a:r>
                <a:r>
                  <a:rPr lang="en-US" altLang="zh-CN" dirty="0"/>
                  <a:t>the</a:t>
                </a:r>
                <a:r>
                  <a:rPr lang="zh-CN" altLang="en-US" dirty="0"/>
                  <a:t> </a:t>
                </a:r>
                <a:r>
                  <a:rPr lang="en-US" altLang="zh-CN" dirty="0"/>
                  <a:t>card</a:t>
                </a:r>
                <a:r>
                  <a:rPr lang="zh-CN" altLang="en-US" dirty="0"/>
                  <a:t> </a:t>
                </a:r>
                <a:r>
                  <a:rPr lang="en-US" altLang="zh-CN" dirty="0"/>
                  <a:t>(</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a:t>
                </a:r>
              </a:p>
              <a:p>
                <a:r>
                  <a:rPr lang="zh-CN" altLang="en-US" dirty="0">
                    <a:solidFill>
                      <a:schemeClr val="tx2">
                        <a:lumMod val="75000"/>
                      </a:schemeClr>
                    </a:solidFill>
                  </a:rPr>
                  <a:t>   </a:t>
                </a:r>
                <a:r>
                  <a:rPr lang="en-US" altLang="zh-CN" dirty="0">
                    <a:solidFill>
                      <a:schemeClr val="tx2">
                        <a:lumMod val="75000"/>
                      </a:schemeClr>
                    </a:solidFill>
                  </a:rPr>
                  <a:t>(Due to a correlation between</a:t>
                </a:r>
                <a:r>
                  <a:rPr lang="zh-CN" altLang="en-US" dirty="0">
                    <a:solidFill>
                      <a:schemeClr val="tx2">
                        <a:lumMod val="75000"/>
                      </a:schemeClr>
                    </a:solidFill>
                  </a:rPr>
                  <a:t> </a:t>
                </a:r>
                <a14:m>
                  <m:oMath xmlns:m="http://schemas.openxmlformats.org/officeDocument/2006/math">
                    <m:sSubSup>
                      <m:sSubSupPr>
                        <m:ctrlPr>
                          <a:rPr lang="en-US" altLang="zh-CN" i="1">
                            <a:solidFill>
                              <a:schemeClr val="tx2">
                                <a:lumMod val="75000"/>
                              </a:schemeClr>
                            </a:solidFill>
                            <a:latin typeface="Cambria Math" panose="02040503050406030204" pitchFamily="18" charset="0"/>
                          </a:rPr>
                        </m:ctrlPr>
                      </m:sSubSupPr>
                      <m:e>
                        <m:acc>
                          <m:accPr>
                            <m:chr m:val="̂"/>
                            <m:ctrlPr>
                              <a:rPr lang="en-US" altLang="zh-CN" i="1">
                                <a:solidFill>
                                  <a:schemeClr val="tx2">
                                    <a:lumMod val="75000"/>
                                  </a:schemeClr>
                                </a:solidFill>
                                <a:latin typeface="Cambria Math" panose="02040503050406030204" pitchFamily="18" charset="0"/>
                              </a:rPr>
                            </m:ctrlPr>
                          </m:accPr>
                          <m:e>
                            <m:r>
                              <a:rPr lang="en-US" altLang="zh-CN" i="1">
                                <a:solidFill>
                                  <a:schemeClr val="tx2">
                                    <a:lumMod val="75000"/>
                                  </a:schemeClr>
                                </a:solidFill>
                                <a:latin typeface="Cambria Math" panose="02040503050406030204" pitchFamily="18" charset="0"/>
                                <a:ea typeface="Cambria Math" panose="02040503050406030204" pitchFamily="18" charset="0"/>
                              </a:rPr>
                              <m:t>𝜇</m:t>
                            </m:r>
                          </m:e>
                        </m:acc>
                      </m:e>
                      <m:sub>
                        <m:r>
                          <a:rPr lang="en-US" altLang="zh-CN" i="1">
                            <a:solidFill>
                              <a:schemeClr val="tx2">
                                <a:lumMod val="75000"/>
                              </a:schemeClr>
                            </a:solidFill>
                            <a:latin typeface="Cambria Math" panose="02040503050406030204" pitchFamily="18" charset="0"/>
                          </a:rPr>
                          <m:t>1</m:t>
                        </m:r>
                        <m:r>
                          <a:rPr lang="zh-CN" altLang="en-US" i="1">
                            <a:solidFill>
                              <a:schemeClr val="tx2">
                                <a:lumMod val="75000"/>
                              </a:schemeClr>
                            </a:solidFill>
                            <a:latin typeface="Cambria Math" panose="02040503050406030204" pitchFamily="18" charset="0"/>
                          </a:rPr>
                          <m:t> </m:t>
                        </m:r>
                        <m:r>
                          <a:rPr lang="en-US" altLang="zh-CN" i="1">
                            <a:solidFill>
                              <a:schemeClr val="tx2">
                                <a:lumMod val="75000"/>
                              </a:schemeClr>
                            </a:solidFill>
                            <a:latin typeface="Cambria Math" panose="02040503050406030204" pitchFamily="18" charset="0"/>
                          </a:rPr>
                          <m:t>𝑔𝑎𝑧𝑒</m:t>
                        </m:r>
                      </m:sub>
                      <m:sup>
                        <m:r>
                          <a:rPr lang="en-US" altLang="zh-CN" i="1">
                            <a:solidFill>
                              <a:schemeClr val="tx2">
                                <a:lumMod val="75000"/>
                              </a:schemeClr>
                            </a:solidFill>
                            <a:latin typeface="Cambria Math" panose="02040503050406030204" pitchFamily="18" charset="0"/>
                          </a:rPr>
                          <m:t>(</m:t>
                        </m:r>
                        <m:r>
                          <a:rPr lang="en-US" altLang="zh-CN" i="1">
                            <a:solidFill>
                              <a:schemeClr val="tx2">
                                <a:lumMod val="75000"/>
                              </a:schemeClr>
                            </a:solidFill>
                            <a:latin typeface="Cambria Math" panose="02040503050406030204" pitchFamily="18" charset="0"/>
                          </a:rPr>
                          <m:t>𝑡</m:t>
                        </m:r>
                        <m:r>
                          <a:rPr lang="en-US" altLang="zh-CN" i="1">
                            <a:solidFill>
                              <a:schemeClr val="tx2">
                                <a:lumMod val="75000"/>
                              </a:schemeClr>
                            </a:solidFill>
                            <a:latin typeface="Cambria Math" panose="02040503050406030204" pitchFamily="18" charset="0"/>
                          </a:rPr>
                          <m:t>)</m:t>
                        </m:r>
                      </m:sup>
                    </m:sSubSup>
                  </m:oMath>
                </a14:m>
                <a:r>
                  <a:rPr lang="zh-CN" altLang="en-US" dirty="0">
                    <a:solidFill>
                      <a:schemeClr val="tx2">
                        <a:lumMod val="75000"/>
                      </a:schemeClr>
                    </a:solidFill>
                  </a:rPr>
                  <a:t> </a:t>
                </a:r>
                <a:r>
                  <a:rPr lang="en-US" altLang="zh-CN" dirty="0">
                    <a:solidFill>
                      <a:schemeClr val="tx2">
                        <a:lumMod val="75000"/>
                      </a:schemeClr>
                    </a:solidFill>
                  </a:rPr>
                  <a:t>and</a:t>
                </a:r>
                <a:r>
                  <a:rPr lang="zh-CN" altLang="en-US" dirty="0">
                    <a:solidFill>
                      <a:schemeClr val="tx2">
                        <a:lumMod val="75000"/>
                      </a:schemeClr>
                    </a:solidFill>
                  </a:rPr>
                  <a:t> </a:t>
                </a:r>
                <a14:m>
                  <m:oMath xmlns:m="http://schemas.openxmlformats.org/officeDocument/2006/math">
                    <m:sSubSup>
                      <m:sSubSupPr>
                        <m:ctrlPr>
                          <a:rPr lang="en-US" altLang="zh-CN" i="1">
                            <a:solidFill>
                              <a:schemeClr val="tx2">
                                <a:lumMod val="75000"/>
                              </a:schemeClr>
                            </a:solidFill>
                            <a:latin typeface="Cambria Math" panose="02040503050406030204" pitchFamily="18" charset="0"/>
                          </a:rPr>
                        </m:ctrlPr>
                      </m:sSubSupPr>
                      <m:e>
                        <m:acc>
                          <m:accPr>
                            <m:chr m:val="̂"/>
                            <m:ctrlPr>
                              <a:rPr lang="en-US" altLang="zh-CN" i="1">
                                <a:solidFill>
                                  <a:schemeClr val="tx2">
                                    <a:lumMod val="75000"/>
                                  </a:schemeClr>
                                </a:solidFill>
                                <a:latin typeface="Cambria Math" panose="02040503050406030204" pitchFamily="18" charset="0"/>
                              </a:rPr>
                            </m:ctrlPr>
                          </m:accPr>
                          <m:e>
                            <m:r>
                              <a:rPr lang="en-US" altLang="zh-CN" i="1">
                                <a:solidFill>
                                  <a:schemeClr val="tx2">
                                    <a:lumMod val="75000"/>
                                  </a:schemeClr>
                                </a:solidFill>
                                <a:latin typeface="Cambria Math" panose="02040503050406030204" pitchFamily="18" charset="0"/>
                                <a:ea typeface="Cambria Math" panose="02040503050406030204" pitchFamily="18" charset="0"/>
                              </a:rPr>
                              <m:t>𝜎</m:t>
                            </m:r>
                          </m:e>
                        </m:acc>
                      </m:e>
                      <m:sub>
                        <m:r>
                          <a:rPr lang="en-US" altLang="zh-CN" i="1">
                            <a:solidFill>
                              <a:schemeClr val="tx2">
                                <a:lumMod val="75000"/>
                              </a:schemeClr>
                            </a:solidFill>
                            <a:latin typeface="Cambria Math" panose="02040503050406030204" pitchFamily="18" charset="0"/>
                          </a:rPr>
                          <m:t>1</m:t>
                        </m:r>
                        <m:r>
                          <a:rPr lang="zh-CN" altLang="en-US" i="1">
                            <a:solidFill>
                              <a:schemeClr val="tx2">
                                <a:lumMod val="75000"/>
                              </a:schemeClr>
                            </a:solidFill>
                            <a:latin typeface="Cambria Math" panose="02040503050406030204" pitchFamily="18" charset="0"/>
                          </a:rPr>
                          <m:t> </m:t>
                        </m:r>
                        <m:r>
                          <a:rPr lang="en-US" altLang="zh-CN" i="1">
                            <a:solidFill>
                              <a:schemeClr val="tx2">
                                <a:lumMod val="75000"/>
                              </a:schemeClr>
                            </a:solidFill>
                            <a:latin typeface="Cambria Math" panose="02040503050406030204" pitchFamily="18" charset="0"/>
                          </a:rPr>
                          <m:t>𝑔𝑎𝑧𝑒</m:t>
                        </m:r>
                      </m:sub>
                      <m:sup>
                        <m:r>
                          <a:rPr lang="en-US" altLang="zh-CN" i="1">
                            <a:solidFill>
                              <a:schemeClr val="tx2">
                                <a:lumMod val="75000"/>
                              </a:schemeClr>
                            </a:solidFill>
                            <a:latin typeface="Cambria Math" panose="02040503050406030204" pitchFamily="18" charset="0"/>
                          </a:rPr>
                          <m:t>(</m:t>
                        </m:r>
                        <m:r>
                          <a:rPr lang="en-US" altLang="zh-CN" i="1">
                            <a:solidFill>
                              <a:schemeClr val="tx2">
                                <a:lumMod val="75000"/>
                              </a:schemeClr>
                            </a:solidFill>
                            <a:latin typeface="Cambria Math" panose="02040503050406030204" pitchFamily="18" charset="0"/>
                          </a:rPr>
                          <m:t>𝑡</m:t>
                        </m:r>
                        <m:r>
                          <a:rPr lang="en-US" altLang="zh-CN" i="1">
                            <a:solidFill>
                              <a:schemeClr val="tx2">
                                <a:lumMod val="75000"/>
                              </a:schemeClr>
                            </a:solidFill>
                            <a:latin typeface="Cambria Math" panose="02040503050406030204" pitchFamily="18" charset="0"/>
                          </a:rPr>
                          <m:t>)</m:t>
                        </m:r>
                      </m:sup>
                    </m:sSubSup>
                  </m:oMath>
                </a14:m>
                <a:r>
                  <a:rPr lang="en-US" altLang="zh-CN" dirty="0">
                    <a:solidFill>
                      <a:schemeClr val="tx2">
                        <a:lumMod val="75000"/>
                      </a:schemeClr>
                    </a:solidFill>
                  </a:rPr>
                  <a:t>,</a:t>
                </a:r>
                <a:r>
                  <a:rPr lang="zh-CN" altLang="en-US" dirty="0">
                    <a:solidFill>
                      <a:schemeClr val="tx2">
                        <a:lumMod val="75000"/>
                      </a:schemeClr>
                    </a:solidFill>
                  </a:rPr>
                  <a:t> </a:t>
                </a:r>
                <a:r>
                  <a:rPr lang="en-US" altLang="zh-CN" dirty="0">
                    <a:solidFill>
                      <a:schemeClr val="tx2">
                        <a:lumMod val="75000"/>
                      </a:schemeClr>
                    </a:solidFill>
                  </a:rPr>
                  <a:t>we</a:t>
                </a:r>
                <a:r>
                  <a:rPr lang="zh-CN" altLang="en-US" dirty="0">
                    <a:solidFill>
                      <a:schemeClr val="tx2">
                        <a:lumMod val="75000"/>
                      </a:schemeClr>
                    </a:solidFill>
                  </a:rPr>
                  <a:t> </a:t>
                </a:r>
                <a:r>
                  <a:rPr lang="en-US" altLang="zh-CN" dirty="0">
                    <a:solidFill>
                      <a:schemeClr val="tx2">
                        <a:lumMod val="75000"/>
                      </a:schemeClr>
                    </a:solidFill>
                  </a:rPr>
                  <a:t>estimated</a:t>
                </a:r>
                <a:r>
                  <a:rPr lang="zh-CN" altLang="en-US" dirty="0">
                    <a:solidFill>
                      <a:schemeClr val="tx2">
                        <a:lumMod val="75000"/>
                      </a:schemeClr>
                    </a:solidFill>
                  </a:rPr>
                  <a:t> </a:t>
                </a:r>
                <a14:m>
                  <m:oMath xmlns:m="http://schemas.openxmlformats.org/officeDocument/2006/math">
                    <m:sSubSup>
                      <m:sSubSupPr>
                        <m:ctrlPr>
                          <a:rPr lang="en-US" altLang="zh-CN" i="1">
                            <a:solidFill>
                              <a:schemeClr val="tx2">
                                <a:lumMod val="75000"/>
                              </a:schemeClr>
                            </a:solidFill>
                            <a:latin typeface="Cambria Math" panose="02040503050406030204" pitchFamily="18" charset="0"/>
                          </a:rPr>
                        </m:ctrlPr>
                      </m:sSubSupPr>
                      <m:e>
                        <m:acc>
                          <m:accPr>
                            <m:chr m:val="̂"/>
                            <m:ctrlPr>
                              <a:rPr lang="en-US" altLang="zh-CN" i="1">
                                <a:solidFill>
                                  <a:schemeClr val="tx2">
                                    <a:lumMod val="75000"/>
                                  </a:schemeClr>
                                </a:solidFill>
                                <a:latin typeface="Cambria Math" panose="02040503050406030204" pitchFamily="18" charset="0"/>
                              </a:rPr>
                            </m:ctrlPr>
                          </m:accPr>
                          <m:e>
                            <m:r>
                              <a:rPr lang="en-US" altLang="zh-CN" i="1">
                                <a:solidFill>
                                  <a:schemeClr val="tx2">
                                    <a:lumMod val="75000"/>
                                  </a:schemeClr>
                                </a:solidFill>
                                <a:latin typeface="Cambria Math" panose="02040503050406030204" pitchFamily="18" charset="0"/>
                                <a:ea typeface="Cambria Math" panose="02040503050406030204" pitchFamily="18" charset="0"/>
                              </a:rPr>
                              <m:t>𝜎</m:t>
                            </m:r>
                          </m:e>
                        </m:acc>
                      </m:e>
                      <m:sub>
                        <m:r>
                          <a:rPr lang="en-US" altLang="zh-CN" i="1">
                            <a:solidFill>
                              <a:schemeClr val="tx2">
                                <a:lumMod val="75000"/>
                              </a:schemeClr>
                            </a:solidFill>
                            <a:latin typeface="Cambria Math" panose="02040503050406030204" pitchFamily="18" charset="0"/>
                          </a:rPr>
                          <m:t>1</m:t>
                        </m:r>
                        <m:r>
                          <a:rPr lang="zh-CN" altLang="en-US" i="1">
                            <a:solidFill>
                              <a:schemeClr val="tx2">
                                <a:lumMod val="75000"/>
                              </a:schemeClr>
                            </a:solidFill>
                            <a:latin typeface="Cambria Math" panose="02040503050406030204" pitchFamily="18" charset="0"/>
                          </a:rPr>
                          <m:t> </m:t>
                        </m:r>
                        <m:r>
                          <a:rPr lang="en-US" altLang="zh-CN" i="1">
                            <a:solidFill>
                              <a:schemeClr val="tx2">
                                <a:lumMod val="75000"/>
                              </a:schemeClr>
                            </a:solidFill>
                            <a:latin typeface="Cambria Math" panose="02040503050406030204" pitchFamily="18" charset="0"/>
                          </a:rPr>
                          <m:t>𝑔𝑎𝑧𝑒</m:t>
                        </m:r>
                      </m:sub>
                      <m:sup>
                        <m:r>
                          <a:rPr lang="en-US" altLang="zh-CN" i="1">
                            <a:solidFill>
                              <a:schemeClr val="tx2">
                                <a:lumMod val="75000"/>
                              </a:schemeClr>
                            </a:solidFill>
                            <a:latin typeface="Cambria Math" panose="02040503050406030204" pitchFamily="18" charset="0"/>
                          </a:rPr>
                          <m:t>(</m:t>
                        </m:r>
                        <m:r>
                          <a:rPr lang="en-US" altLang="zh-CN" i="1">
                            <a:solidFill>
                              <a:schemeClr val="tx2">
                                <a:lumMod val="75000"/>
                              </a:schemeClr>
                            </a:solidFill>
                            <a:latin typeface="Cambria Math" panose="02040503050406030204" pitchFamily="18" charset="0"/>
                          </a:rPr>
                          <m:t>𝑡</m:t>
                        </m:r>
                        <m:r>
                          <a:rPr lang="en-US" altLang="zh-CN" i="1">
                            <a:solidFill>
                              <a:schemeClr val="tx2">
                                <a:lumMod val="75000"/>
                              </a:schemeClr>
                            </a:solidFill>
                            <a:latin typeface="Cambria Math" panose="02040503050406030204" pitchFamily="18" charset="0"/>
                          </a:rPr>
                          <m:t>)</m:t>
                        </m:r>
                      </m:sup>
                    </m:sSubSup>
                  </m:oMath>
                </a14:m>
                <a:r>
                  <a:rPr lang="zh-CN" altLang="en-US" dirty="0">
                    <a:solidFill>
                      <a:schemeClr val="tx2">
                        <a:lumMod val="75000"/>
                      </a:schemeClr>
                    </a:solidFill>
                  </a:rPr>
                  <a:t> </a:t>
                </a:r>
                <a:r>
                  <a:rPr lang="en-US" altLang="zh-CN" dirty="0">
                    <a:solidFill>
                      <a:schemeClr val="tx2">
                        <a:lumMod val="75000"/>
                      </a:schemeClr>
                    </a:solidFill>
                  </a:rPr>
                  <a:t>and</a:t>
                </a:r>
                <a:r>
                  <a:rPr lang="zh-CN" altLang="en-US" dirty="0">
                    <a:solidFill>
                      <a:schemeClr val="tx2">
                        <a:lumMod val="75000"/>
                      </a:schemeClr>
                    </a:solidFill>
                  </a:rPr>
                  <a:t> </a:t>
                </a:r>
                <a14:m>
                  <m:oMath xmlns:m="http://schemas.openxmlformats.org/officeDocument/2006/math">
                    <m:sSubSup>
                      <m:sSubSupPr>
                        <m:ctrlPr>
                          <a:rPr lang="en-US" altLang="zh-CN" i="1">
                            <a:solidFill>
                              <a:schemeClr val="tx2">
                                <a:lumMod val="75000"/>
                              </a:schemeClr>
                            </a:solidFill>
                            <a:latin typeface="Cambria Math" panose="02040503050406030204" pitchFamily="18" charset="0"/>
                          </a:rPr>
                        </m:ctrlPr>
                      </m:sSubSupPr>
                      <m:e>
                        <m:acc>
                          <m:accPr>
                            <m:chr m:val="̂"/>
                            <m:ctrlPr>
                              <a:rPr lang="en-US" altLang="zh-CN" i="1">
                                <a:solidFill>
                                  <a:schemeClr val="tx2">
                                    <a:lumMod val="75000"/>
                                  </a:schemeClr>
                                </a:solidFill>
                                <a:latin typeface="Cambria Math" panose="02040503050406030204" pitchFamily="18" charset="0"/>
                              </a:rPr>
                            </m:ctrlPr>
                          </m:accPr>
                          <m:e>
                            <m:r>
                              <a:rPr lang="en-US" altLang="zh-CN" i="1">
                                <a:solidFill>
                                  <a:schemeClr val="tx2">
                                    <a:lumMod val="75000"/>
                                  </a:schemeClr>
                                </a:solidFill>
                                <a:latin typeface="Cambria Math" panose="02040503050406030204" pitchFamily="18" charset="0"/>
                                <a:ea typeface="Cambria Math" panose="02040503050406030204" pitchFamily="18" charset="0"/>
                              </a:rPr>
                              <m:t>𝜎</m:t>
                            </m:r>
                          </m:e>
                        </m:acc>
                      </m:e>
                      <m:sub>
                        <m:r>
                          <a:rPr lang="en-US" altLang="zh-CN" i="1">
                            <a:solidFill>
                              <a:schemeClr val="tx2">
                                <a:lumMod val="75000"/>
                              </a:schemeClr>
                            </a:solidFill>
                            <a:latin typeface="Cambria Math" panose="02040503050406030204" pitchFamily="18" charset="0"/>
                          </a:rPr>
                          <m:t>1</m:t>
                        </m:r>
                        <m:r>
                          <a:rPr lang="zh-CN" altLang="en-US" i="1">
                            <a:solidFill>
                              <a:schemeClr val="tx2">
                                <a:lumMod val="75000"/>
                              </a:schemeClr>
                            </a:solidFill>
                            <a:latin typeface="Cambria Math" panose="02040503050406030204" pitchFamily="18" charset="0"/>
                          </a:rPr>
                          <m:t> </m:t>
                        </m:r>
                        <m:r>
                          <a:rPr lang="en-US" altLang="zh-CN" i="1">
                            <a:solidFill>
                              <a:schemeClr val="tx2">
                                <a:lumMod val="75000"/>
                              </a:schemeClr>
                            </a:solidFill>
                            <a:latin typeface="Cambria Math" panose="02040503050406030204" pitchFamily="18" charset="0"/>
                          </a:rPr>
                          <m:t>𝑐𝑎𝑟𝑑</m:t>
                        </m:r>
                      </m:sub>
                      <m:sup>
                        <m:r>
                          <a:rPr lang="en-US" altLang="zh-CN" i="1">
                            <a:solidFill>
                              <a:schemeClr val="tx2">
                                <a:lumMod val="75000"/>
                              </a:schemeClr>
                            </a:solidFill>
                            <a:latin typeface="Cambria Math" panose="02040503050406030204" pitchFamily="18" charset="0"/>
                          </a:rPr>
                          <m:t>(</m:t>
                        </m:r>
                        <m:r>
                          <a:rPr lang="en-US" altLang="zh-CN" i="1">
                            <a:solidFill>
                              <a:schemeClr val="tx2">
                                <a:lumMod val="75000"/>
                              </a:schemeClr>
                            </a:solidFill>
                            <a:latin typeface="Cambria Math" panose="02040503050406030204" pitchFamily="18" charset="0"/>
                          </a:rPr>
                          <m:t>𝑡</m:t>
                        </m:r>
                        <m:r>
                          <a:rPr lang="en-US" altLang="zh-CN" i="1">
                            <a:solidFill>
                              <a:schemeClr val="tx2">
                                <a:lumMod val="75000"/>
                              </a:schemeClr>
                            </a:solidFill>
                            <a:latin typeface="Cambria Math" panose="02040503050406030204" pitchFamily="18" charset="0"/>
                          </a:rPr>
                          <m:t>)</m:t>
                        </m:r>
                      </m:sup>
                    </m:sSubSup>
                  </m:oMath>
                </a14:m>
                <a:r>
                  <a:rPr lang="zh-CN" altLang="en-US" dirty="0">
                    <a:solidFill>
                      <a:schemeClr val="tx2">
                        <a:lumMod val="75000"/>
                      </a:schemeClr>
                    </a:solidFill>
                  </a:rPr>
                  <a:t> </a:t>
                </a:r>
                <a:r>
                  <a:rPr lang="en-US" altLang="zh-CN" dirty="0">
                    <a:solidFill>
                      <a:schemeClr val="tx2">
                        <a:lumMod val="75000"/>
                      </a:schemeClr>
                    </a:solidFill>
                  </a:rPr>
                  <a:t>in</a:t>
                </a:r>
                <a:r>
                  <a:rPr lang="zh-CN" altLang="en-US" dirty="0">
                    <a:solidFill>
                      <a:schemeClr val="tx2">
                        <a:lumMod val="75000"/>
                      </a:schemeClr>
                    </a:solidFill>
                  </a:rPr>
                  <a:t> </a:t>
                </a:r>
                <a:r>
                  <a:rPr lang="en-US" altLang="zh-CN" dirty="0">
                    <a:solidFill>
                      <a:schemeClr val="tx2">
                        <a:lumMod val="75000"/>
                      </a:schemeClr>
                    </a:solidFill>
                  </a:rPr>
                  <a:t>a</a:t>
                </a:r>
                <a:r>
                  <a:rPr lang="zh-CN" altLang="en-US" dirty="0">
                    <a:solidFill>
                      <a:schemeClr val="tx2">
                        <a:lumMod val="75000"/>
                      </a:schemeClr>
                    </a:solidFill>
                  </a:rPr>
                  <a:t> </a:t>
                </a:r>
                <a:r>
                  <a:rPr lang="en-US" altLang="zh-CN" dirty="0">
                    <a:solidFill>
                      <a:schemeClr val="tx2">
                        <a:lumMod val="75000"/>
                      </a:schemeClr>
                    </a:solidFill>
                  </a:rPr>
                  <a:t>separate</a:t>
                </a:r>
                <a:r>
                  <a:rPr lang="zh-CN" altLang="en-US" dirty="0">
                    <a:solidFill>
                      <a:schemeClr val="tx2">
                        <a:lumMod val="75000"/>
                      </a:schemeClr>
                    </a:solidFill>
                  </a:rPr>
                  <a:t> </a:t>
                </a:r>
                <a:r>
                  <a:rPr lang="en-US" altLang="zh-CN" dirty="0">
                    <a:solidFill>
                      <a:schemeClr val="tx2">
                        <a:lumMod val="75000"/>
                      </a:schemeClr>
                    </a:solidFill>
                  </a:rPr>
                  <a:t>GLM,</a:t>
                </a:r>
                <a:r>
                  <a:rPr lang="zh-CN" altLang="en-US" dirty="0">
                    <a:solidFill>
                      <a:schemeClr val="tx2">
                        <a:lumMod val="75000"/>
                      </a:schemeClr>
                    </a:solidFill>
                  </a:rPr>
                  <a:t> </a:t>
                </a:r>
                <a:r>
                  <a:rPr lang="en-US" altLang="zh-CN" dirty="0">
                    <a:solidFill>
                      <a:schemeClr val="tx2">
                        <a:lumMod val="75000"/>
                      </a:schemeClr>
                    </a:solidFill>
                  </a:rPr>
                  <a:t>which</a:t>
                </a:r>
                <a:r>
                  <a:rPr lang="zh-CN" altLang="en-US" dirty="0">
                    <a:solidFill>
                      <a:schemeClr val="tx2">
                        <a:lumMod val="75000"/>
                      </a:schemeClr>
                    </a:solidFill>
                  </a:rPr>
                  <a:t> </a:t>
                </a:r>
                <a:r>
                  <a:rPr lang="en-US" altLang="zh-CN" dirty="0">
                    <a:solidFill>
                      <a:schemeClr val="tx2">
                        <a:lumMod val="75000"/>
                      </a:schemeClr>
                    </a:solidFill>
                  </a:rPr>
                  <a:t>was</a:t>
                </a:r>
                <a:r>
                  <a:rPr lang="zh-CN" altLang="en-US" dirty="0">
                    <a:solidFill>
                      <a:schemeClr val="tx2">
                        <a:lumMod val="75000"/>
                      </a:schemeClr>
                    </a:solidFill>
                  </a:rPr>
                  <a:t> </a:t>
                </a:r>
                <a:r>
                  <a:rPr lang="en-US" altLang="zh-CN" dirty="0">
                    <a:solidFill>
                      <a:schemeClr val="tx2">
                        <a:lumMod val="75000"/>
                      </a:schemeClr>
                    </a:solidFill>
                  </a:rPr>
                  <a:t>the</a:t>
                </a:r>
                <a:r>
                  <a:rPr lang="zh-CN" altLang="en-US" dirty="0">
                    <a:solidFill>
                      <a:schemeClr val="tx2">
                        <a:lumMod val="75000"/>
                      </a:schemeClr>
                    </a:solidFill>
                  </a:rPr>
                  <a:t> </a:t>
                </a:r>
                <a:r>
                  <a:rPr lang="en-US" altLang="zh-CN" dirty="0">
                    <a:solidFill>
                      <a:schemeClr val="tx2">
                        <a:lumMod val="75000"/>
                      </a:schemeClr>
                    </a:solidFill>
                  </a:rPr>
                  <a:t>same</a:t>
                </a:r>
                <a:r>
                  <a:rPr lang="zh-CN" altLang="en-US" dirty="0">
                    <a:solidFill>
                      <a:schemeClr val="tx2">
                        <a:lumMod val="75000"/>
                      </a:schemeClr>
                    </a:solidFill>
                  </a:rPr>
                  <a:t> </a:t>
                </a:r>
                <a:r>
                  <a:rPr lang="en-US" altLang="zh-CN" dirty="0">
                    <a:solidFill>
                      <a:schemeClr val="tx2">
                        <a:lumMod val="75000"/>
                      </a:schemeClr>
                    </a:solidFill>
                  </a:rPr>
                  <a:t>as</a:t>
                </a:r>
                <a:r>
                  <a:rPr lang="zh-CN" altLang="en-US" dirty="0">
                    <a:solidFill>
                      <a:schemeClr val="tx2">
                        <a:lumMod val="75000"/>
                      </a:schemeClr>
                    </a:solidFill>
                  </a:rPr>
                  <a:t> </a:t>
                </a:r>
                <a:r>
                  <a:rPr lang="en-US" altLang="zh-CN" dirty="0">
                    <a:solidFill>
                      <a:schemeClr val="tx2">
                        <a:lumMod val="75000"/>
                      </a:schemeClr>
                    </a:solidFill>
                  </a:rPr>
                  <a:t>the</a:t>
                </a:r>
                <a:r>
                  <a:rPr lang="zh-CN" altLang="en-US" dirty="0">
                    <a:solidFill>
                      <a:schemeClr val="tx2">
                        <a:lumMod val="75000"/>
                      </a:schemeClr>
                    </a:solidFill>
                  </a:rPr>
                  <a:t> </a:t>
                </a:r>
                <a:r>
                  <a:rPr lang="en-US" altLang="zh-CN" dirty="0">
                    <a:solidFill>
                      <a:schemeClr val="tx2">
                        <a:lumMod val="75000"/>
                      </a:schemeClr>
                    </a:solidFill>
                  </a:rPr>
                  <a:t>①</a:t>
                </a:r>
                <a:r>
                  <a:rPr lang="zh-CN" altLang="en-US" dirty="0">
                    <a:solidFill>
                      <a:schemeClr val="tx2">
                        <a:lumMod val="75000"/>
                      </a:schemeClr>
                    </a:solidFill>
                  </a:rPr>
                  <a:t> </a:t>
                </a:r>
                <a:r>
                  <a:rPr lang="en-US" altLang="zh-CN" dirty="0">
                    <a:solidFill>
                      <a:schemeClr val="tx2">
                        <a:lumMod val="75000"/>
                      </a:schemeClr>
                    </a:solidFill>
                  </a:rPr>
                  <a:t>but</a:t>
                </a:r>
                <a:r>
                  <a:rPr lang="zh-CN" altLang="en-US" dirty="0">
                    <a:solidFill>
                      <a:schemeClr val="tx2">
                        <a:lumMod val="75000"/>
                      </a:schemeClr>
                    </a:solidFill>
                  </a:rPr>
                  <a:t> </a:t>
                </a:r>
                <a:r>
                  <a:rPr lang="en-US" altLang="zh-CN" dirty="0">
                    <a:solidFill>
                      <a:schemeClr val="tx2">
                        <a:lumMod val="75000"/>
                      </a:schemeClr>
                    </a:solidFill>
                  </a:rPr>
                  <a:t>differed</a:t>
                </a:r>
                <a:r>
                  <a:rPr lang="zh-CN" altLang="en-US" dirty="0">
                    <a:solidFill>
                      <a:schemeClr val="tx2">
                        <a:lumMod val="75000"/>
                      </a:schemeClr>
                    </a:solidFill>
                  </a:rPr>
                  <a:t> </a:t>
                </a:r>
                <a:r>
                  <a:rPr lang="en-US" altLang="zh-CN" dirty="0">
                    <a:solidFill>
                      <a:schemeClr val="tx2">
                        <a:lumMod val="75000"/>
                      </a:schemeClr>
                    </a:solidFill>
                  </a:rPr>
                  <a:t>in</a:t>
                </a:r>
                <a:r>
                  <a:rPr lang="zh-CN" altLang="en-US" dirty="0">
                    <a:solidFill>
                      <a:schemeClr val="tx2">
                        <a:lumMod val="75000"/>
                      </a:schemeClr>
                    </a:solidFill>
                  </a:rPr>
                  <a:t> </a:t>
                </a:r>
                <a:r>
                  <a:rPr lang="en-US" altLang="zh-CN" dirty="0">
                    <a:solidFill>
                      <a:schemeClr val="tx2">
                        <a:lumMod val="75000"/>
                      </a:schemeClr>
                    </a:solidFill>
                  </a:rPr>
                  <a:t>that</a:t>
                </a:r>
                <a:r>
                  <a:rPr lang="zh-CN" altLang="en-US" dirty="0">
                    <a:solidFill>
                      <a:schemeClr val="tx2">
                        <a:lumMod val="75000"/>
                      </a:schemeClr>
                    </a:solidFill>
                  </a:rPr>
                  <a:t> </a:t>
                </a:r>
                <a:r>
                  <a:rPr lang="en-US" altLang="zh-CN" dirty="0">
                    <a:solidFill>
                      <a:schemeClr val="tx2">
                        <a:lumMod val="75000"/>
                      </a:schemeClr>
                    </a:solidFill>
                  </a:rPr>
                  <a:t>the</a:t>
                </a:r>
                <a:r>
                  <a:rPr lang="zh-CN" altLang="en-US" dirty="0">
                    <a:solidFill>
                      <a:schemeClr val="tx2">
                        <a:lumMod val="75000"/>
                      </a:schemeClr>
                    </a:solidFill>
                  </a:rPr>
                  <a:t> </a:t>
                </a:r>
                <a:r>
                  <a:rPr lang="en-US" altLang="zh-CN" dirty="0">
                    <a:solidFill>
                      <a:schemeClr val="tx2">
                        <a:lumMod val="75000"/>
                      </a:schemeClr>
                    </a:solidFill>
                  </a:rPr>
                  <a:t>choice</a:t>
                </a:r>
                <a:r>
                  <a:rPr lang="zh-CN" altLang="en-US" dirty="0">
                    <a:solidFill>
                      <a:schemeClr val="tx2">
                        <a:lumMod val="75000"/>
                      </a:schemeClr>
                    </a:solidFill>
                  </a:rPr>
                  <a:t> </a:t>
                </a:r>
                <a:r>
                  <a:rPr lang="en-US" altLang="zh-CN" dirty="0">
                    <a:solidFill>
                      <a:schemeClr val="tx2">
                        <a:lumMod val="75000"/>
                      </a:schemeClr>
                    </a:solidFill>
                  </a:rPr>
                  <a:t>phase</a:t>
                </a:r>
                <a:r>
                  <a:rPr lang="zh-CN" altLang="en-US" dirty="0">
                    <a:solidFill>
                      <a:schemeClr val="tx2">
                        <a:lumMod val="75000"/>
                      </a:schemeClr>
                    </a:solidFill>
                  </a:rPr>
                  <a:t> </a:t>
                </a:r>
                <a:r>
                  <a:rPr lang="en-US" altLang="zh-CN" dirty="0">
                    <a:solidFill>
                      <a:schemeClr val="tx2">
                        <a:lumMod val="75000"/>
                      </a:schemeClr>
                    </a:solidFill>
                  </a:rPr>
                  <a:t>was</a:t>
                </a:r>
                <a:r>
                  <a:rPr lang="zh-CN" altLang="en-US" dirty="0">
                    <a:solidFill>
                      <a:schemeClr val="tx2">
                        <a:lumMod val="75000"/>
                      </a:schemeClr>
                    </a:solidFill>
                  </a:rPr>
                  <a:t> </a:t>
                </a:r>
                <a:r>
                  <a:rPr lang="en-US" altLang="zh-CN" dirty="0">
                    <a:solidFill>
                      <a:schemeClr val="tx2">
                        <a:lumMod val="75000"/>
                      </a:schemeClr>
                    </a:solidFill>
                  </a:rPr>
                  <a:t>modulated</a:t>
                </a:r>
                <a:r>
                  <a:rPr lang="zh-CN" altLang="en-US" dirty="0">
                    <a:solidFill>
                      <a:schemeClr val="tx2">
                        <a:lumMod val="75000"/>
                      </a:schemeClr>
                    </a:solidFill>
                  </a:rPr>
                  <a:t> </a:t>
                </a:r>
                <a:r>
                  <a:rPr lang="en-US" altLang="zh-CN" dirty="0">
                    <a:solidFill>
                      <a:schemeClr val="tx2">
                        <a:lumMod val="75000"/>
                      </a:schemeClr>
                    </a:solidFill>
                  </a:rPr>
                  <a:t>by</a:t>
                </a:r>
                <a:r>
                  <a:rPr lang="zh-CN" altLang="en-US" dirty="0">
                    <a:solidFill>
                      <a:schemeClr val="tx2">
                        <a:lumMod val="75000"/>
                      </a:schemeClr>
                    </a:solidFill>
                  </a:rPr>
                  <a:t> </a:t>
                </a:r>
                <a14:m>
                  <m:oMath xmlns:m="http://schemas.openxmlformats.org/officeDocument/2006/math">
                    <m:sSubSup>
                      <m:sSubSupPr>
                        <m:ctrlPr>
                          <a:rPr lang="en-US" altLang="zh-CN" i="1" smtClean="0">
                            <a:solidFill>
                              <a:srgbClr val="FF0000"/>
                            </a:solidFill>
                            <a:latin typeface="Cambria Math" panose="02040503050406030204" pitchFamily="18" charset="0"/>
                          </a:rPr>
                        </m:ctrlPr>
                      </m:sSubSupPr>
                      <m:e>
                        <m:acc>
                          <m:accPr>
                            <m:chr m:val="̂"/>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ea typeface="Cambria Math" panose="02040503050406030204" pitchFamily="18" charset="0"/>
                              </a:rPr>
                              <m:t>𝜎</m:t>
                            </m:r>
                          </m:e>
                        </m:acc>
                      </m:e>
                      <m:sub>
                        <m:r>
                          <a:rPr lang="en-US" altLang="zh-CN" i="1">
                            <a:solidFill>
                              <a:srgbClr val="FF0000"/>
                            </a:solidFill>
                            <a:latin typeface="Cambria Math" panose="02040503050406030204" pitchFamily="18" charset="0"/>
                          </a:rPr>
                          <m:t>1</m:t>
                        </m:r>
                        <m:r>
                          <a:rPr lang="zh-CN" altLang="en-US"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𝑔𝑎𝑧𝑒</m:t>
                        </m:r>
                      </m:sub>
                      <m:sup>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sup>
                    </m:sSubSup>
                  </m:oMath>
                </a14:m>
                <a:r>
                  <a:rPr lang="zh-CN" altLang="en-US" dirty="0">
                    <a:solidFill>
                      <a:srgbClr val="FF0000"/>
                    </a:solidFill>
                  </a:rPr>
                  <a:t> </a:t>
                </a:r>
                <a:r>
                  <a:rPr lang="en-US" altLang="zh-CN" dirty="0">
                    <a:solidFill>
                      <a:srgbClr val="FF0000"/>
                    </a:solidFill>
                  </a:rPr>
                  <a:t>and</a:t>
                </a:r>
                <a:r>
                  <a:rPr lang="zh-CN" altLang="en-US" dirty="0">
                    <a:solidFill>
                      <a:srgbClr val="FF0000"/>
                    </a:solidFill>
                  </a:rPr>
                  <a:t> </a:t>
                </a:r>
                <a14:m>
                  <m:oMath xmlns:m="http://schemas.openxmlformats.org/officeDocument/2006/math">
                    <m:sSubSup>
                      <m:sSubSupPr>
                        <m:ctrlPr>
                          <a:rPr lang="en-US" altLang="zh-CN" i="1">
                            <a:solidFill>
                              <a:srgbClr val="FF0000"/>
                            </a:solidFill>
                            <a:latin typeface="Cambria Math" panose="02040503050406030204" pitchFamily="18" charset="0"/>
                          </a:rPr>
                        </m:ctrlPr>
                      </m:sSubSupPr>
                      <m:e>
                        <m:acc>
                          <m:accPr>
                            <m:chr m:val="̂"/>
                            <m:ctrlPr>
                              <a:rPr lang="en-US" altLang="zh-CN" i="1">
                                <a:solidFill>
                                  <a:srgbClr val="FF0000"/>
                                </a:solidFill>
                                <a:latin typeface="Cambria Math" panose="02040503050406030204" pitchFamily="18" charset="0"/>
                              </a:rPr>
                            </m:ctrlPr>
                          </m:accPr>
                          <m:e>
                            <m:r>
                              <a:rPr lang="en-US" altLang="zh-CN" i="1">
                                <a:solidFill>
                                  <a:srgbClr val="FF0000"/>
                                </a:solidFill>
                                <a:latin typeface="Cambria Math" panose="02040503050406030204" pitchFamily="18" charset="0"/>
                                <a:ea typeface="Cambria Math" panose="02040503050406030204" pitchFamily="18" charset="0"/>
                              </a:rPr>
                              <m:t>𝜎</m:t>
                            </m:r>
                          </m:e>
                        </m:acc>
                      </m:e>
                      <m:sub>
                        <m:r>
                          <a:rPr lang="en-US" altLang="zh-CN" i="1">
                            <a:solidFill>
                              <a:srgbClr val="FF0000"/>
                            </a:solidFill>
                            <a:latin typeface="Cambria Math" panose="02040503050406030204" pitchFamily="18" charset="0"/>
                          </a:rPr>
                          <m:t>1</m:t>
                        </m:r>
                        <m:r>
                          <a:rPr lang="zh-CN" altLang="en-US" i="1">
                            <a:solidFill>
                              <a:srgbClr val="FF0000"/>
                            </a:solidFill>
                            <a:latin typeface="Cambria Math" panose="02040503050406030204" pitchFamily="18" charset="0"/>
                          </a:rPr>
                          <m:t> </m:t>
                        </m:r>
                        <m:r>
                          <a:rPr lang="en-US" altLang="zh-CN" i="1">
                            <a:solidFill>
                              <a:srgbClr val="FF0000"/>
                            </a:solidFill>
                            <a:latin typeface="Cambria Math" panose="02040503050406030204" pitchFamily="18" charset="0"/>
                          </a:rPr>
                          <m:t>𝑐𝑎𝑟𝑑</m:t>
                        </m:r>
                      </m:sub>
                      <m:sup>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sup>
                    </m:sSubSup>
                  </m:oMath>
                </a14:m>
                <a:r>
                  <a:rPr lang="zh-CN" altLang="en-US" dirty="0">
                    <a:solidFill>
                      <a:srgbClr val="FF0000"/>
                    </a:solidFill>
                  </a:rPr>
                  <a:t> </a:t>
                </a:r>
                <a:r>
                  <a:rPr lang="en-US" altLang="zh-CN" dirty="0">
                    <a:solidFill>
                      <a:schemeClr val="tx2">
                        <a:lumMod val="75000"/>
                      </a:schemeClr>
                    </a:solidFill>
                  </a:rPr>
                  <a:t>but</a:t>
                </a:r>
                <a:r>
                  <a:rPr lang="zh-CN" altLang="en-US" dirty="0">
                    <a:solidFill>
                      <a:schemeClr val="tx2">
                        <a:lumMod val="75000"/>
                      </a:schemeClr>
                    </a:solidFill>
                  </a:rPr>
                  <a:t> </a:t>
                </a:r>
                <a:r>
                  <a:rPr lang="en-US" altLang="zh-CN" dirty="0">
                    <a:solidFill>
                      <a:schemeClr val="tx2">
                        <a:lumMod val="75000"/>
                      </a:schemeClr>
                    </a:solidFill>
                  </a:rPr>
                  <a:t>not</a:t>
                </a:r>
                <a:r>
                  <a:rPr lang="zh-CN" altLang="en-US" dirty="0">
                    <a:solidFill>
                      <a:schemeClr val="tx2">
                        <a:lumMod val="75000"/>
                      </a:schemeClr>
                    </a:solidFill>
                  </a:rPr>
                  <a:t> </a:t>
                </a:r>
                <a14:m>
                  <m:oMath xmlns:m="http://schemas.openxmlformats.org/officeDocument/2006/math">
                    <m:sSubSup>
                      <m:sSubSupPr>
                        <m:ctrlPr>
                          <a:rPr lang="en-US" altLang="zh-CN" i="1">
                            <a:solidFill>
                              <a:schemeClr val="tx2">
                                <a:lumMod val="75000"/>
                              </a:schemeClr>
                            </a:solidFill>
                            <a:latin typeface="Cambria Math" panose="02040503050406030204" pitchFamily="18" charset="0"/>
                          </a:rPr>
                        </m:ctrlPr>
                      </m:sSubSupPr>
                      <m:e>
                        <m:acc>
                          <m:accPr>
                            <m:chr m:val="̂"/>
                            <m:ctrlPr>
                              <a:rPr lang="en-US" altLang="zh-CN" i="1">
                                <a:solidFill>
                                  <a:schemeClr val="tx2">
                                    <a:lumMod val="75000"/>
                                  </a:schemeClr>
                                </a:solidFill>
                                <a:latin typeface="Cambria Math" panose="02040503050406030204" pitchFamily="18" charset="0"/>
                              </a:rPr>
                            </m:ctrlPr>
                          </m:accPr>
                          <m:e>
                            <m:r>
                              <a:rPr lang="en-US" altLang="zh-CN" i="1">
                                <a:solidFill>
                                  <a:schemeClr val="tx2">
                                    <a:lumMod val="75000"/>
                                  </a:schemeClr>
                                </a:solidFill>
                                <a:latin typeface="Cambria Math" panose="02040503050406030204" pitchFamily="18" charset="0"/>
                                <a:ea typeface="Cambria Math" panose="02040503050406030204" pitchFamily="18" charset="0"/>
                              </a:rPr>
                              <m:t>𝜇</m:t>
                            </m:r>
                          </m:e>
                        </m:acc>
                      </m:e>
                      <m:sub>
                        <m:r>
                          <a:rPr lang="en-US" altLang="zh-CN" i="1">
                            <a:solidFill>
                              <a:schemeClr val="tx2">
                                <a:lumMod val="75000"/>
                              </a:schemeClr>
                            </a:solidFill>
                            <a:latin typeface="Cambria Math" panose="02040503050406030204" pitchFamily="18" charset="0"/>
                          </a:rPr>
                          <m:t>1</m:t>
                        </m:r>
                        <m:r>
                          <a:rPr lang="zh-CN" altLang="en-US" i="1">
                            <a:solidFill>
                              <a:schemeClr val="tx2">
                                <a:lumMod val="75000"/>
                              </a:schemeClr>
                            </a:solidFill>
                            <a:latin typeface="Cambria Math" panose="02040503050406030204" pitchFamily="18" charset="0"/>
                          </a:rPr>
                          <m:t> </m:t>
                        </m:r>
                        <m:r>
                          <a:rPr lang="en-US" altLang="zh-CN" i="1">
                            <a:solidFill>
                              <a:schemeClr val="tx2">
                                <a:lumMod val="75000"/>
                              </a:schemeClr>
                            </a:solidFill>
                            <a:latin typeface="Cambria Math" panose="02040503050406030204" pitchFamily="18" charset="0"/>
                          </a:rPr>
                          <m:t>𝑔𝑎𝑧𝑒</m:t>
                        </m:r>
                      </m:sub>
                      <m:sup>
                        <m:r>
                          <a:rPr lang="en-US" altLang="zh-CN" i="1">
                            <a:solidFill>
                              <a:schemeClr val="tx2">
                                <a:lumMod val="75000"/>
                              </a:schemeClr>
                            </a:solidFill>
                            <a:latin typeface="Cambria Math" panose="02040503050406030204" pitchFamily="18" charset="0"/>
                          </a:rPr>
                          <m:t>(</m:t>
                        </m:r>
                        <m:r>
                          <a:rPr lang="en-US" altLang="zh-CN" i="1">
                            <a:solidFill>
                              <a:schemeClr val="tx2">
                                <a:lumMod val="75000"/>
                              </a:schemeClr>
                            </a:solidFill>
                            <a:latin typeface="Cambria Math" panose="02040503050406030204" pitchFamily="18" charset="0"/>
                          </a:rPr>
                          <m:t>𝑡</m:t>
                        </m:r>
                        <m:r>
                          <a:rPr lang="en-US" altLang="zh-CN" i="1">
                            <a:solidFill>
                              <a:schemeClr val="tx2">
                                <a:lumMod val="75000"/>
                              </a:schemeClr>
                            </a:solidFill>
                            <a:latin typeface="Cambria Math" panose="02040503050406030204" pitchFamily="18" charset="0"/>
                          </a:rPr>
                          <m:t>)</m:t>
                        </m:r>
                      </m:sup>
                    </m:sSubSup>
                  </m:oMath>
                </a14:m>
                <a:r>
                  <a:rPr lang="en-US" altLang="zh-CN" dirty="0">
                    <a:solidFill>
                      <a:schemeClr val="tx2">
                        <a:lumMod val="75000"/>
                      </a:schemeClr>
                    </a:solidFill>
                  </a:rPr>
                  <a:t> )</a:t>
                </a:r>
              </a:p>
              <a:p>
                <a:endParaRPr lang="en-US" altLang="zh-CN" dirty="0"/>
              </a:p>
              <a:p>
                <a:r>
                  <a:rPr lang="en-US" altLang="zh-CN" dirty="0"/>
                  <a:t>③All</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𝜇</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a:t>
                </a:r>
                <a:r>
                  <a:rPr lang="zh-CN" altLang="en-US" dirty="0"/>
                  <a:t>、</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a:t>
                </a:r>
                <a:r>
                  <a:rPr lang="zh-CN" altLang="en-US" dirty="0"/>
                  <a:t> </a:t>
                </a:r>
                <a:r>
                  <a:rPr lang="en-US" altLang="zh-CN" dirty="0">
                    <a:solidFill>
                      <a:schemeClr val="tx2">
                        <a:lumMod val="75000"/>
                      </a:schemeClr>
                    </a:solidFill>
                  </a:rPr>
                  <a:t>(For</a:t>
                </a:r>
                <a:r>
                  <a:rPr lang="zh-CN" altLang="en-US" dirty="0">
                    <a:solidFill>
                      <a:schemeClr val="tx2">
                        <a:lumMod val="75000"/>
                      </a:schemeClr>
                    </a:solidFill>
                  </a:rPr>
                  <a:t> </a:t>
                </a:r>
                <a:r>
                  <a:rPr lang="en-US" altLang="zh-CN" dirty="0">
                    <a:solidFill>
                      <a:schemeClr val="tx2">
                        <a:lumMod val="75000"/>
                      </a:schemeClr>
                    </a:solidFill>
                  </a:rPr>
                  <a:t>completeness)</a:t>
                </a:r>
                <a:r>
                  <a:rPr lang="en-US" altLang="zh-CN" dirty="0"/>
                  <a:t>;</a:t>
                </a:r>
              </a:p>
              <a:p>
                <a:endParaRPr lang="en-US" altLang="zh-CN" dirty="0"/>
              </a:p>
              <a:p>
                <a:r>
                  <a:rPr lang="en-US" altLang="zh-CN" dirty="0"/>
                  <a:t>④Eye-tracking</a:t>
                </a:r>
                <a:r>
                  <a:rPr lang="zh-CN" altLang="en-US" dirty="0"/>
                  <a:t> </a:t>
                </a:r>
                <a:r>
                  <a:rPr lang="en-US" altLang="zh-CN" dirty="0"/>
                  <a:t>data.</a:t>
                </a:r>
              </a:p>
              <a:p>
                <a:r>
                  <a:rPr lang="zh-CN" altLang="en-US" dirty="0">
                    <a:solidFill>
                      <a:schemeClr val="tx2">
                        <a:lumMod val="75000"/>
                      </a:schemeClr>
                    </a:solidFill>
                  </a:rPr>
                  <a:t>   </a:t>
                </a:r>
                <a:r>
                  <a:rPr lang="en-US" altLang="zh-CN" dirty="0">
                    <a:solidFill>
                      <a:schemeClr val="tx2">
                        <a:lumMod val="75000"/>
                      </a:schemeClr>
                    </a:solidFill>
                  </a:rPr>
                  <a:t>(To investigate the neural correlates of fixations on the face during choice, we defined another GLM, in which the choice regressor was parametrically modulated by </a:t>
                </a:r>
                <a:r>
                  <a:rPr lang="en-US" altLang="zh-CN" dirty="0">
                    <a:solidFill>
                      <a:srgbClr val="FF0000"/>
                    </a:solidFill>
                  </a:rPr>
                  <a:t>the fixation proportions on the face area</a:t>
                </a:r>
                <a:r>
                  <a:rPr lang="en-US" altLang="zh-CN" dirty="0">
                    <a:solidFill>
                      <a:schemeClr val="tx2">
                        <a:lumMod val="75000"/>
                      </a:schemeClr>
                    </a:solidFill>
                  </a:rPr>
                  <a:t>. )</a:t>
                </a:r>
              </a:p>
              <a:p>
                <a:endParaRPr lang="en-US" altLang="zh-CN" dirty="0"/>
              </a:p>
              <a:p>
                <a:endParaRPr lang="en-US" altLang="zh-CN" dirty="0"/>
              </a:p>
              <a:p>
                <a:endParaRPr lang="en-US" altLang="zh-CN" dirty="0"/>
              </a:p>
              <a:p>
                <a:endParaRPr lang="en-US" altLang="zh-CN" dirty="0"/>
              </a:p>
              <a:p>
                <a:r>
                  <a:rPr kumimoji="1" lang="zh-CN" altLang="en-US" dirty="0"/>
                  <a:t> </a:t>
                </a:r>
              </a:p>
            </p:txBody>
          </p:sp>
        </mc:Choice>
        <mc:Fallback xmlns="">
          <p:sp>
            <p:nvSpPr>
              <p:cNvPr id="10" name="文本框 9">
                <a:extLst>
                  <a:ext uri="{FF2B5EF4-FFF2-40B4-BE49-F238E27FC236}">
                    <a16:creationId xmlns:a16="http://schemas.microsoft.com/office/drawing/2014/main" id="{ECE893ED-2C9E-D34E-829E-C2E65C574AC3}"/>
                  </a:ext>
                </a:extLst>
              </p:cNvPr>
              <p:cNvSpPr txBox="1">
                <a:spLocks noRot="1" noChangeAspect="1" noMove="1" noResize="1" noEditPoints="1" noAdjustHandles="1" noChangeArrowheads="1" noChangeShapeType="1" noTextEdit="1"/>
              </p:cNvSpPr>
              <p:nvPr/>
            </p:nvSpPr>
            <p:spPr>
              <a:xfrm>
                <a:off x="1368918" y="1360935"/>
                <a:ext cx="9901337" cy="6696385"/>
              </a:xfrm>
              <a:prstGeom prst="rect">
                <a:avLst/>
              </a:prstGeom>
              <a:blipFill>
                <a:blip r:embed="rId3"/>
                <a:stretch>
                  <a:fillRect l="-641" t="-379" r="-10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2289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Step3:</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First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Level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CE893ED-2C9E-D34E-829E-C2E65C574AC3}"/>
                  </a:ext>
                </a:extLst>
              </p:cNvPr>
              <p:cNvSpPr txBox="1"/>
              <p:nvPr/>
            </p:nvSpPr>
            <p:spPr>
              <a:xfrm>
                <a:off x="1145331" y="1219267"/>
                <a:ext cx="9901337" cy="7266989"/>
              </a:xfrm>
              <a:prstGeom prst="rect">
                <a:avLst/>
              </a:prstGeom>
              <a:noFill/>
            </p:spPr>
            <p:txBody>
              <a:bodyPr wrap="square" rtlCol="0">
                <a:spAutoFit/>
              </a:bodyPr>
              <a:lstStyle/>
              <a:p>
                <a:r>
                  <a:rPr lang="en-US" altLang="zh-CN" dirty="0">
                    <a:solidFill>
                      <a:srgbClr val="C00000"/>
                    </a:solidFill>
                  </a:rPr>
                  <a:t>Outcome</a:t>
                </a:r>
                <a:r>
                  <a:rPr lang="zh-CN" altLang="en-US" dirty="0">
                    <a:solidFill>
                      <a:srgbClr val="C00000"/>
                    </a:solidFill>
                  </a:rPr>
                  <a:t> </a:t>
                </a:r>
                <a:r>
                  <a:rPr lang="en-US" altLang="zh-CN" dirty="0">
                    <a:solidFill>
                      <a:srgbClr val="C00000"/>
                    </a:solidFill>
                  </a:rPr>
                  <a:t>phase</a:t>
                </a:r>
                <a:r>
                  <a:rPr lang="zh-CN" altLang="en-US" dirty="0">
                    <a:solidFill>
                      <a:srgbClr val="C00000"/>
                    </a:solidFill>
                  </a:rPr>
                  <a:t> </a:t>
                </a:r>
                <a:r>
                  <a:rPr lang="en-US" altLang="zh-CN" dirty="0">
                    <a:solidFill>
                      <a:srgbClr val="C00000"/>
                    </a:solidFill>
                  </a:rPr>
                  <a:t>GLM</a:t>
                </a:r>
                <a:r>
                  <a:rPr lang="zh-CN" altLang="en-US" dirty="0">
                    <a:solidFill>
                      <a:srgbClr val="C00000"/>
                    </a:solidFill>
                  </a:rPr>
                  <a:t> </a:t>
                </a:r>
                <a:r>
                  <a:rPr lang="en-US" altLang="zh-CN" dirty="0">
                    <a:solidFill>
                      <a:srgbClr val="C00000"/>
                    </a:solidFill>
                  </a:rPr>
                  <a:t>(4</a:t>
                </a:r>
                <a:r>
                  <a:rPr lang="zh-CN" altLang="en-US" dirty="0">
                    <a:solidFill>
                      <a:srgbClr val="C00000"/>
                    </a:solidFill>
                  </a:rPr>
                  <a:t>个</a:t>
                </a:r>
                <a:r>
                  <a:rPr lang="en-US" altLang="zh-CN" dirty="0">
                    <a:solidFill>
                      <a:srgbClr val="C00000"/>
                    </a:solidFill>
                  </a:rPr>
                  <a:t>)</a:t>
                </a:r>
                <a:r>
                  <a:rPr lang="en-US" altLang="zh-CN" dirty="0">
                    <a:solidFill>
                      <a:srgbClr val="C00000"/>
                    </a:solidFill>
                    <a:sym typeface="Wingdings" pitchFamily="2" charset="2"/>
                  </a:rPr>
                  <a:t>:</a:t>
                </a:r>
                <a:r>
                  <a:rPr lang="zh-CN" altLang="en-US" dirty="0">
                    <a:solidFill>
                      <a:srgbClr val="C00000"/>
                    </a:solidFill>
                    <a:sym typeface="Wingdings" pitchFamily="2" charset="2"/>
                  </a:rPr>
                  <a:t> </a:t>
                </a:r>
                <a:r>
                  <a:rPr lang="en-US" altLang="zh-CN" dirty="0"/>
                  <a:t>The outcome phase of the task (modelled for 2 sec starting at outcome presentation) was parametrically modulated by four regressors: </a:t>
                </a:r>
              </a:p>
              <a:p>
                <a:endParaRPr lang="en-US" altLang="zh-CN" dirty="0">
                  <a:solidFill>
                    <a:srgbClr val="C00000"/>
                  </a:solidFill>
                </a:endParaRPr>
              </a:p>
              <a:p>
                <a:r>
                  <a:rPr lang="en-US" altLang="zh-CN" dirty="0"/>
                  <a:t>①The social prediction error signal</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neutralised,</a:t>
                </a:r>
                <a:r>
                  <a:rPr lang="zh-CN" altLang="en-US" dirty="0"/>
                  <a:t> </a:t>
                </a:r>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=0</a:t>
                </a:r>
                <a:r>
                  <a:rPr lang="zh-CN" altLang="en-US" dirty="0"/>
                  <a:t> </a:t>
                </a:r>
                <a:r>
                  <a:rPr lang="en-US" altLang="zh-CN" dirty="0"/>
                  <a:t>when</a:t>
                </a:r>
                <a:r>
                  <a:rPr lang="zh-CN" altLang="en-US" dirty="0"/>
                  <a:t> </a:t>
                </a:r>
                <a:r>
                  <a:rPr lang="en-US" altLang="zh-CN" dirty="0"/>
                  <a:t>choice</a:t>
                </a:r>
                <a:r>
                  <a:rPr lang="zh-CN" altLang="en-US" dirty="0"/>
                  <a:t> </a:t>
                </a:r>
                <a:r>
                  <a:rPr lang="en-US" altLang="zh-CN" dirty="0"/>
                  <a:t>was</a:t>
                </a:r>
                <a:r>
                  <a:rPr lang="zh-CN" altLang="en-US" dirty="0"/>
                  <a:t> </a:t>
                </a:r>
                <a:r>
                  <a:rPr lang="en-US" altLang="zh-CN" dirty="0"/>
                  <a:t>×);</a:t>
                </a:r>
              </a:p>
              <a:p>
                <a:r>
                  <a:rPr lang="en-US" altLang="zh-CN" dirty="0"/>
                  <a:t>② The social prediction error signal</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neutralised,</a:t>
                </a:r>
                <a:r>
                  <a:rPr lang="zh-CN" altLang="en-US" dirty="0"/>
                  <a:t> </a:t>
                </a:r>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=0</a:t>
                </a:r>
                <a:r>
                  <a:rPr lang="zh-CN" altLang="en-US" dirty="0"/>
                  <a:t> </a:t>
                </a:r>
                <a:r>
                  <a:rPr lang="en-US" altLang="zh-CN" dirty="0"/>
                  <a:t>when</a:t>
                </a:r>
                <a:r>
                  <a:rPr lang="zh-CN" altLang="en-US" dirty="0"/>
                  <a:t> </a:t>
                </a:r>
                <a:r>
                  <a:rPr lang="en-US" altLang="zh-CN" dirty="0"/>
                  <a:t>choice</a:t>
                </a:r>
                <a:r>
                  <a:rPr lang="zh-CN" altLang="en-US" dirty="0"/>
                  <a:t> </a:t>
                </a:r>
                <a:r>
                  <a:rPr lang="en-US" altLang="zh-CN" dirty="0"/>
                  <a:t>was</a:t>
                </a:r>
                <a:r>
                  <a:rPr lang="zh-CN" altLang="en-US" dirty="0"/>
                  <a:t> </a:t>
                </a:r>
                <a:r>
                  <a:rPr lang="en-US" altLang="zh-CN" dirty="0"/>
                  <a:t>√); </a:t>
                </a:r>
              </a:p>
              <a:p>
                <a:r>
                  <a:rPr lang="en-US" altLang="zh-CN" dirty="0"/>
                  <a:t>③The non-social prediction error signal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en-US" altLang="zh-CN" i="1">
                        <a:latin typeface="Cambria Math" panose="02040503050406030204" pitchFamily="18" charset="0"/>
                      </a:rPr>
                      <m:t> |</m:t>
                    </m:r>
                  </m:oMath>
                </a14:m>
                <a:r>
                  <a:rPr lang="zh-CN" altLang="en-US" dirty="0"/>
                  <a:t> </a:t>
                </a:r>
                <a:r>
                  <a:rPr lang="en-US" altLang="zh-CN" dirty="0"/>
                  <a:t>neutralised,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=0</a:t>
                </a:r>
                <a:r>
                  <a:rPr lang="zh-CN" altLang="en-US" dirty="0"/>
                  <a:t> </a:t>
                </a:r>
                <a:r>
                  <a:rPr lang="en-US" altLang="zh-CN" dirty="0"/>
                  <a:t>when</a:t>
                </a:r>
                <a:r>
                  <a:rPr lang="zh-CN" altLang="en-US" dirty="0"/>
                  <a:t> </a:t>
                </a:r>
                <a:r>
                  <a:rPr lang="en-US" altLang="zh-CN" dirty="0"/>
                  <a:t>gaze</a:t>
                </a:r>
                <a:r>
                  <a:rPr lang="zh-CN" altLang="en-US" dirty="0"/>
                  <a:t> </a:t>
                </a:r>
                <a:r>
                  <a:rPr lang="en-US" altLang="zh-CN" dirty="0"/>
                  <a:t>was</a:t>
                </a:r>
                <a:r>
                  <a:rPr lang="zh-CN" altLang="en-US" dirty="0"/>
                  <a:t> </a:t>
                </a:r>
                <a:r>
                  <a:rPr lang="en-US" altLang="zh-CN" dirty="0"/>
                  <a:t>×);</a:t>
                </a:r>
              </a:p>
              <a:p>
                <a:r>
                  <a:rPr lang="en-US" altLang="zh-CN" dirty="0"/>
                  <a:t>④ The non-social prediction error signal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en-US" altLang="zh-CN" i="1">
                        <a:latin typeface="Cambria Math" panose="02040503050406030204" pitchFamily="18" charset="0"/>
                      </a:rPr>
                      <m:t> |</m:t>
                    </m:r>
                  </m:oMath>
                </a14:m>
                <a:r>
                  <a:rPr lang="zh-CN" altLang="en-US" dirty="0"/>
                  <a:t> </a:t>
                </a:r>
                <a:r>
                  <a:rPr lang="en-US" altLang="zh-CN" dirty="0"/>
                  <a:t>neutralised,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=0</a:t>
                </a:r>
                <a:r>
                  <a:rPr lang="zh-CN" altLang="en-US" dirty="0"/>
                  <a:t> </a:t>
                </a:r>
                <a:r>
                  <a:rPr lang="en-US" altLang="zh-CN" dirty="0"/>
                  <a:t>when</a:t>
                </a:r>
                <a:r>
                  <a:rPr lang="zh-CN" altLang="en-US" dirty="0"/>
                  <a:t> </a:t>
                </a:r>
                <a:r>
                  <a:rPr lang="en-US" altLang="zh-CN" dirty="0"/>
                  <a:t>gaze</a:t>
                </a:r>
                <a:r>
                  <a:rPr lang="zh-CN" altLang="en-US" dirty="0"/>
                  <a:t> </a:t>
                </a:r>
                <a:r>
                  <a:rPr lang="en-US" altLang="zh-CN" dirty="0"/>
                  <a:t>was</a:t>
                </a:r>
                <a:r>
                  <a:rPr lang="zh-CN" altLang="en-US" dirty="0"/>
                  <a:t> </a:t>
                </a:r>
                <a:r>
                  <a:rPr lang="en-US" altLang="zh-CN" dirty="0"/>
                  <a:t>√);</a:t>
                </a:r>
              </a:p>
              <a:p>
                <a:endParaRPr lang="en-US" altLang="zh-CN" dirty="0"/>
              </a:p>
              <a:p>
                <a:r>
                  <a:rPr lang="en-US" altLang="zh-CN" dirty="0"/>
                  <a:t>This way we could evaluate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zh-CN" altLang="en-US" b="0" i="0" smtClean="0">
                        <a:latin typeface="Cambria Math" panose="02040503050406030204" pitchFamily="18" charset="0"/>
                      </a:rPr>
                      <m:t> </m:t>
                    </m:r>
                  </m:oMath>
                </a14:m>
                <a:r>
                  <a:rPr lang="zh-CN" altLang="en-US" dirty="0"/>
                  <a:t> </a:t>
                </a:r>
                <a:r>
                  <a:rPr lang="en-US" altLang="zh-CN" dirty="0"/>
                  <a:t>and</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en-US" altLang="zh-CN" i="1">
                        <a:latin typeface="Cambria Math" panose="02040503050406030204" pitchFamily="18" charset="0"/>
                      </a:rPr>
                      <m:t> |</m:t>
                    </m:r>
                  </m:oMath>
                </a14:m>
                <a:r>
                  <a:rPr lang="zh-CN" altLang="en-US" dirty="0"/>
                  <a:t> </a:t>
                </a:r>
                <a:r>
                  <a:rPr lang="en-US" altLang="zh-CN" dirty="0"/>
                  <a:t>for wrong, correct, and all choices. </a:t>
                </a:r>
              </a:p>
              <a:p>
                <a:r>
                  <a:rPr lang="en-US" altLang="zh-CN" dirty="0"/>
                  <a:t>This was important since the </a:t>
                </a:r>
                <a:r>
                  <a:rPr lang="en-US" altLang="zh-CN" dirty="0">
                    <a:solidFill>
                      <a:srgbClr val="C00000"/>
                    </a:solidFill>
                  </a:rPr>
                  <a:t>Surprise About The Social Cue</a:t>
                </a:r>
                <a:r>
                  <a:rPr lang="en-US" altLang="zh-CN" dirty="0"/>
                  <a:t> has a </a:t>
                </a:r>
                <a:r>
                  <a:rPr lang="en-US" altLang="zh-CN" dirty="0">
                    <a:solidFill>
                      <a:srgbClr val="0070C0"/>
                    </a:solidFill>
                  </a:rPr>
                  <a:t>Different Relevance Depending On Whether The Participant’s Choice Was Correct Or Wrong</a:t>
                </a:r>
                <a:r>
                  <a:rPr lang="en-US" altLang="zh-CN" dirty="0"/>
                  <a:t>. </a:t>
                </a:r>
              </a:p>
              <a:p>
                <a:endParaRPr lang="en-US" altLang="zh-CN" dirty="0"/>
              </a:p>
              <a:p>
                <a:r>
                  <a:rPr lang="en-US" altLang="zh-CN" dirty="0"/>
                  <a:t>The absolute value of prediction error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en-US" altLang="zh-CN" i="1">
                        <a:latin typeface="Cambria Math" panose="02040503050406030204" pitchFamily="18" charset="0"/>
                      </a:rPr>
                      <m:t> |</m:t>
                    </m:r>
                  </m:oMath>
                </a14:m>
                <a:r>
                  <a:rPr lang="zh-CN" altLang="en-US" dirty="0"/>
                  <a:t> </a:t>
                </a:r>
                <a:r>
                  <a:rPr lang="en-US" altLang="zh-CN" dirty="0"/>
                  <a:t>was chosen because it was an arbitrary choice whether to code blue outcomes as 1 and green ones as 0 or the other way around. </a:t>
                </a:r>
              </a:p>
              <a:p>
                <a:endParaRPr lang="en-US" altLang="zh-CN" dirty="0"/>
              </a:p>
              <a:p>
                <a:r>
                  <a:rPr lang="en-US" altLang="zh-CN" dirty="0"/>
                  <a:t>In this analysis, we also examined the </a:t>
                </a:r>
                <a:r>
                  <a:rPr lang="en-US" altLang="zh-CN" dirty="0">
                    <a:solidFill>
                      <a:srgbClr val="C00000"/>
                    </a:solidFill>
                  </a:rPr>
                  <a:t>prediction error signal </a:t>
                </a:r>
                <a:r>
                  <a:rPr lang="en-US" altLang="zh-CN" dirty="0"/>
                  <a:t>for </a:t>
                </a:r>
                <a:r>
                  <a:rPr lang="en-US" altLang="zh-CN" dirty="0">
                    <a:solidFill>
                      <a:srgbClr val="0070C0"/>
                    </a:solidFill>
                  </a:rPr>
                  <a:t>all trials</a:t>
                </a:r>
                <a:r>
                  <a:rPr lang="en-US" altLang="zh-CN" dirty="0"/>
                  <a:t>, irrespective of social cue accuracy and </a:t>
                </a:r>
                <a:r>
                  <a:rPr lang="en-US" altLang="zh-CN" dirty="0">
                    <a:solidFill>
                      <a:srgbClr val="0070C0"/>
                    </a:solidFill>
                  </a:rPr>
                  <a:t>separately for trials in which the social cue was correct or wrong. </a:t>
                </a:r>
              </a:p>
              <a:p>
                <a:endParaRPr lang="en-US" altLang="zh-CN" dirty="0"/>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ECE893ED-2C9E-D34E-829E-C2E65C574AC3}"/>
                  </a:ext>
                </a:extLst>
              </p:cNvPr>
              <p:cNvSpPr txBox="1">
                <a:spLocks noRot="1" noChangeAspect="1" noMove="1" noResize="1" noEditPoints="1" noAdjustHandles="1" noChangeArrowheads="1" noChangeShapeType="1" noTextEdit="1"/>
              </p:cNvSpPr>
              <p:nvPr/>
            </p:nvSpPr>
            <p:spPr>
              <a:xfrm>
                <a:off x="1145331" y="1219267"/>
                <a:ext cx="9901337" cy="7266989"/>
              </a:xfrm>
              <a:prstGeom prst="rect">
                <a:avLst/>
              </a:prstGeom>
              <a:blipFill>
                <a:blip r:embed="rId3"/>
                <a:stretch>
                  <a:fillRect l="-641" t="-6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8643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Non-social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social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cues</a:t>
            </a:r>
            <a:endParaRPr lang="zh-CN" altLang="en-US" sz="2800" b="1" cap="none" dirty="0">
              <a:solidFill>
                <a:schemeClr val="tx2">
                  <a:lumMod val="60000"/>
                  <a:lumOff val="40000"/>
                </a:schemeClr>
              </a:solidFill>
              <a:latin typeface="+mn-lt"/>
            </a:endParaRPr>
          </a:p>
        </p:txBody>
      </p:sp>
      <p:sp>
        <p:nvSpPr>
          <p:cNvPr id="2" name="矩形 1">
            <a:extLst>
              <a:ext uri="{FF2B5EF4-FFF2-40B4-BE49-F238E27FC236}">
                <a16:creationId xmlns:a16="http://schemas.microsoft.com/office/drawing/2014/main" id="{DF2F4C01-6FE1-7146-B603-4DE94CEF7FEE}"/>
              </a:ext>
            </a:extLst>
          </p:cNvPr>
          <p:cNvSpPr/>
          <p:nvPr/>
        </p:nvSpPr>
        <p:spPr>
          <a:xfrm>
            <a:off x="2743200" y="2579075"/>
            <a:ext cx="1418492" cy="131298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8A767EE6-5A94-6A4B-A321-9CC80A48D942}"/>
              </a:ext>
            </a:extLst>
          </p:cNvPr>
          <p:cNvSpPr/>
          <p:nvPr/>
        </p:nvSpPr>
        <p:spPr>
          <a:xfrm>
            <a:off x="8030308" y="2579074"/>
            <a:ext cx="1418492" cy="131298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2AC0C092-733F-0749-9F84-29769DC8B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219" y="2092566"/>
            <a:ext cx="2451100" cy="2286000"/>
          </a:xfrm>
          <a:prstGeom prst="rect">
            <a:avLst/>
          </a:prstGeom>
        </p:spPr>
      </p:pic>
    </p:spTree>
    <p:extLst>
      <p:ext uri="{BB962C8B-B14F-4D97-AF65-F5344CB8AC3E}">
        <p14:creationId xmlns:p14="http://schemas.microsoft.com/office/powerpoint/2010/main" val="868792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Step3:</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Second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Level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CE893ED-2C9E-D34E-829E-C2E65C574AC3}"/>
                  </a:ext>
                </a:extLst>
              </p:cNvPr>
              <p:cNvSpPr txBox="1"/>
              <p:nvPr/>
            </p:nvSpPr>
            <p:spPr>
              <a:xfrm>
                <a:off x="1046946" y="1386693"/>
                <a:ext cx="9901337" cy="6215356"/>
              </a:xfrm>
              <a:prstGeom prst="rect">
                <a:avLst/>
              </a:prstGeom>
              <a:noFill/>
            </p:spPr>
            <p:txBody>
              <a:bodyPr wrap="square" rtlCol="0">
                <a:spAutoFit/>
              </a:bodyPr>
              <a:lstStyle/>
              <a:p>
                <a:r>
                  <a:rPr lang="en-US" altLang="zh-CN" dirty="0"/>
                  <a:t>Second</a:t>
                </a:r>
                <a:r>
                  <a:rPr lang="zh-CN" altLang="en-US" dirty="0"/>
                  <a:t> </a:t>
                </a:r>
                <a:r>
                  <a:rPr lang="en-US" altLang="zh-CN" dirty="0"/>
                  <a:t>-</a:t>
                </a:r>
                <a:r>
                  <a:rPr lang="zh-CN" altLang="en-US" dirty="0"/>
                  <a:t> </a:t>
                </a:r>
                <a:r>
                  <a:rPr lang="en-US" altLang="zh-CN" dirty="0"/>
                  <a:t>level</a:t>
                </a:r>
                <a:r>
                  <a:rPr lang="zh-CN" altLang="en-US" dirty="0"/>
                  <a:t> </a:t>
                </a:r>
                <a:r>
                  <a:rPr lang="en-US" altLang="zh-CN" dirty="0"/>
                  <a:t>:</a:t>
                </a:r>
              </a:p>
              <a:p>
                <a:r>
                  <a:rPr lang="en-US" altLang="zh-CN" dirty="0"/>
                  <a:t>①</a:t>
                </a:r>
                <a:r>
                  <a:rPr lang="en-US" altLang="zh-CN" dirty="0">
                    <a:solidFill>
                      <a:srgbClr val="C00000"/>
                    </a:solidFill>
                  </a:rPr>
                  <a:t>Contrast images for each parametric modulator </a:t>
                </a:r>
                <a:r>
                  <a:rPr lang="en-US" altLang="zh-CN" dirty="0"/>
                  <a:t>were estimated at the first level </a:t>
                </a:r>
                <a:r>
                  <a:rPr lang="en-US" altLang="zh-CN" dirty="0">
                    <a:solidFill>
                      <a:srgbClr val="0070C0"/>
                    </a:solidFill>
                  </a:rPr>
                  <a:t>against baseline</a:t>
                </a:r>
                <a:r>
                  <a:rPr lang="en-US" altLang="zh-CN" dirty="0"/>
                  <a:t>.</a:t>
                </a:r>
              </a:p>
              <a:p>
                <a:r>
                  <a:rPr lang="en-US" altLang="zh-CN" dirty="0"/>
                  <a:t> </a:t>
                </a:r>
              </a:p>
              <a:p>
                <a:r>
                  <a:rPr lang="en-US" altLang="zh-CN" dirty="0"/>
                  <a:t>These </a:t>
                </a:r>
                <a:r>
                  <a:rPr lang="en-US" altLang="zh-CN" dirty="0">
                    <a:solidFill>
                      <a:srgbClr val="C00000"/>
                    </a:solidFill>
                  </a:rPr>
                  <a:t>contrast images </a:t>
                </a:r>
                <a:r>
                  <a:rPr lang="en-US" altLang="zh-CN" dirty="0"/>
                  <a:t>were entered into a second level </a:t>
                </a:r>
                <a:r>
                  <a:rPr lang="en-US" altLang="zh-CN" dirty="0">
                    <a:solidFill>
                      <a:srgbClr val="0070C0"/>
                    </a:solidFill>
                  </a:rPr>
                  <a:t>one-sample t-test</a:t>
                </a:r>
                <a:r>
                  <a:rPr lang="en-US" altLang="zh-CN" dirty="0"/>
                  <a:t> for group level inference and we examined </a:t>
                </a:r>
                <a:r>
                  <a:rPr lang="en-US" altLang="zh-CN" dirty="0">
                    <a:solidFill>
                      <a:srgbClr val="FF0000"/>
                    </a:solidFill>
                  </a:rPr>
                  <a:t>positive and negative effects of the contrasts</a:t>
                </a:r>
                <a:r>
                  <a:rPr lang="en-US" altLang="zh-CN" dirty="0"/>
                  <a:t>. </a:t>
                </a:r>
              </a:p>
              <a:p>
                <a:endParaRPr lang="en-US" altLang="zh-CN" dirty="0"/>
              </a:p>
              <a:p>
                <a:r>
                  <a:rPr lang="en-US" altLang="zh-CN" dirty="0"/>
                  <a:t>② We also compared </a:t>
                </a:r>
                <a:r>
                  <a:rPr lang="en-US" altLang="zh-CN" dirty="0">
                    <a:solidFill>
                      <a:srgbClr val="0070C0"/>
                    </a:solidFill>
                  </a:rPr>
                  <a:t>positive (</a:t>
                </a:r>
                <a14:m>
                  <m:oMath xmlns:m="http://schemas.openxmlformats.org/officeDocument/2006/math">
                    <m:sSubSup>
                      <m:sSubSupPr>
                        <m:ctrlPr>
                          <a:rPr lang="en-US" altLang="zh-CN" i="1">
                            <a:solidFill>
                              <a:srgbClr val="0070C0"/>
                            </a:solidFill>
                            <a:latin typeface="Cambria Math" panose="02040503050406030204" pitchFamily="18" charset="0"/>
                          </a:rPr>
                        </m:ctrlPr>
                      </m:sSubSupPr>
                      <m:e>
                        <m:r>
                          <a:rPr lang="zh-CN" altLang="en-US" i="1">
                            <a:solidFill>
                              <a:srgbClr val="0070C0"/>
                            </a:solidFill>
                            <a:latin typeface="Cambria Math" panose="02040503050406030204" pitchFamily="18" charset="0"/>
                          </a:rPr>
                          <m:t> </m:t>
                        </m:r>
                        <m:r>
                          <a:rPr lang="zh-CN" altLang="en-US" i="1">
                            <a:solidFill>
                              <a:srgbClr val="0070C0"/>
                            </a:solidFill>
                            <a:latin typeface="Cambria Math" panose="02040503050406030204" pitchFamily="18" charset="0"/>
                          </a:rPr>
                          <m:t>𝛿</m:t>
                        </m:r>
                      </m:e>
                      <m:sub>
                        <m:r>
                          <a:rPr lang="en-US" altLang="zh-CN" i="1">
                            <a:solidFill>
                              <a:srgbClr val="0070C0"/>
                            </a:solidFill>
                            <a:latin typeface="Cambria Math" panose="02040503050406030204" pitchFamily="18" charset="0"/>
                          </a:rPr>
                          <m:t>1</m:t>
                        </m:r>
                        <m:r>
                          <a:rPr lang="zh-CN" altLang="en-US" i="1">
                            <a:solidFill>
                              <a:srgbClr val="0070C0"/>
                            </a:solidFill>
                            <a:latin typeface="Cambria Math" panose="02040503050406030204" pitchFamily="18" charset="0"/>
                          </a:rPr>
                          <m:t> </m:t>
                        </m:r>
                        <m:r>
                          <a:rPr lang="en-US" altLang="zh-CN" i="1">
                            <a:solidFill>
                              <a:srgbClr val="0070C0"/>
                            </a:solidFill>
                            <a:latin typeface="Cambria Math" panose="02040503050406030204" pitchFamily="18" charset="0"/>
                          </a:rPr>
                          <m:t>𝑔𝑎𝑧𝑒</m:t>
                        </m:r>
                      </m:sub>
                      <m:sup>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𝑡</m:t>
                        </m:r>
                        <m:r>
                          <a:rPr lang="en-US" altLang="zh-CN" i="1">
                            <a:solidFill>
                              <a:srgbClr val="0070C0"/>
                            </a:solidFill>
                            <a:latin typeface="Cambria Math" panose="02040503050406030204" pitchFamily="18" charset="0"/>
                          </a:rPr>
                          <m:t>)</m:t>
                        </m:r>
                      </m:sup>
                    </m:sSubSup>
                  </m:oMath>
                </a14:m>
                <a:r>
                  <a:rPr lang="en-US" altLang="zh-CN" dirty="0">
                    <a:solidFill>
                      <a:srgbClr val="0070C0"/>
                    </a:solidFill>
                  </a:rPr>
                  <a:t> &gt; 0, gaze helpful )</a:t>
                </a:r>
                <a:r>
                  <a:rPr lang="zh-CN" altLang="en-US" dirty="0">
                    <a:solidFill>
                      <a:srgbClr val="0070C0"/>
                    </a:solidFill>
                  </a:rPr>
                  <a:t> </a:t>
                </a:r>
                <a:r>
                  <a:rPr lang="en-US" altLang="zh-CN" dirty="0"/>
                  <a:t>and</a:t>
                </a:r>
                <a:r>
                  <a:rPr lang="zh-CN" altLang="en-US" dirty="0"/>
                  <a:t> </a:t>
                </a:r>
                <a:r>
                  <a:rPr lang="en-US" altLang="zh-CN" dirty="0">
                    <a:solidFill>
                      <a:srgbClr val="0070C0"/>
                    </a:solidFill>
                  </a:rPr>
                  <a:t>negative social prediction errors</a:t>
                </a:r>
              </a:p>
              <a:p>
                <a:r>
                  <a:rPr lang="en-US" altLang="zh-CN" dirty="0">
                    <a:solidFill>
                      <a:srgbClr val="0070C0"/>
                    </a:solidFill>
                  </a:rPr>
                  <a:t> (</a:t>
                </a:r>
                <a14:m>
                  <m:oMath xmlns:m="http://schemas.openxmlformats.org/officeDocument/2006/math">
                    <m:sSubSup>
                      <m:sSubSupPr>
                        <m:ctrlPr>
                          <a:rPr lang="en-US" altLang="zh-CN" i="1">
                            <a:solidFill>
                              <a:srgbClr val="0070C0"/>
                            </a:solidFill>
                            <a:latin typeface="Cambria Math" panose="02040503050406030204" pitchFamily="18" charset="0"/>
                          </a:rPr>
                        </m:ctrlPr>
                      </m:sSubSupPr>
                      <m:e>
                        <m:r>
                          <a:rPr lang="zh-CN" altLang="en-US" i="1">
                            <a:solidFill>
                              <a:srgbClr val="0070C0"/>
                            </a:solidFill>
                            <a:latin typeface="Cambria Math" panose="02040503050406030204" pitchFamily="18" charset="0"/>
                          </a:rPr>
                          <m:t> </m:t>
                        </m:r>
                        <m:r>
                          <a:rPr lang="zh-CN" altLang="en-US" i="1">
                            <a:solidFill>
                              <a:srgbClr val="0070C0"/>
                            </a:solidFill>
                            <a:latin typeface="Cambria Math" panose="02040503050406030204" pitchFamily="18" charset="0"/>
                          </a:rPr>
                          <m:t>𝛿</m:t>
                        </m:r>
                      </m:e>
                      <m:sub>
                        <m:r>
                          <a:rPr lang="en-US" altLang="zh-CN" i="1">
                            <a:solidFill>
                              <a:srgbClr val="0070C0"/>
                            </a:solidFill>
                            <a:latin typeface="Cambria Math" panose="02040503050406030204" pitchFamily="18" charset="0"/>
                          </a:rPr>
                          <m:t>1</m:t>
                        </m:r>
                        <m:r>
                          <a:rPr lang="zh-CN" altLang="en-US" i="1">
                            <a:solidFill>
                              <a:srgbClr val="0070C0"/>
                            </a:solidFill>
                            <a:latin typeface="Cambria Math" panose="02040503050406030204" pitchFamily="18" charset="0"/>
                          </a:rPr>
                          <m:t> </m:t>
                        </m:r>
                        <m:r>
                          <a:rPr lang="en-US" altLang="zh-CN" i="1">
                            <a:solidFill>
                              <a:srgbClr val="0070C0"/>
                            </a:solidFill>
                            <a:latin typeface="Cambria Math" panose="02040503050406030204" pitchFamily="18" charset="0"/>
                          </a:rPr>
                          <m:t>𝑔𝑎𝑧𝑒</m:t>
                        </m:r>
                      </m:sub>
                      <m:sup>
                        <m:r>
                          <a:rPr lang="en-US" altLang="zh-CN" i="1">
                            <a:solidFill>
                              <a:srgbClr val="0070C0"/>
                            </a:solidFill>
                            <a:latin typeface="Cambria Math" panose="02040503050406030204" pitchFamily="18" charset="0"/>
                          </a:rPr>
                          <m:t>(</m:t>
                        </m:r>
                        <m:r>
                          <a:rPr lang="en-US" altLang="zh-CN" i="1">
                            <a:solidFill>
                              <a:srgbClr val="0070C0"/>
                            </a:solidFill>
                            <a:latin typeface="Cambria Math" panose="02040503050406030204" pitchFamily="18" charset="0"/>
                          </a:rPr>
                          <m:t>𝑡</m:t>
                        </m:r>
                        <m:r>
                          <a:rPr lang="en-US" altLang="zh-CN" i="1">
                            <a:solidFill>
                              <a:srgbClr val="0070C0"/>
                            </a:solidFill>
                            <a:latin typeface="Cambria Math" panose="02040503050406030204" pitchFamily="18" charset="0"/>
                          </a:rPr>
                          <m:t>)</m:t>
                        </m:r>
                      </m:sup>
                    </m:sSubSup>
                  </m:oMath>
                </a14:m>
                <a:r>
                  <a:rPr lang="en-US" altLang="zh-CN" dirty="0">
                    <a:solidFill>
                      <a:srgbClr val="0070C0"/>
                    </a:solidFill>
                  </a:rPr>
                  <a:t> &lt; 0 gaze misleading)</a:t>
                </a:r>
                <a:r>
                  <a:rPr lang="zh-CN" altLang="en-US" dirty="0"/>
                  <a:t> </a:t>
                </a:r>
                <a:r>
                  <a:rPr lang="en-US" altLang="zh-CN" dirty="0"/>
                  <a:t>directly,</a:t>
                </a:r>
                <a:r>
                  <a:rPr lang="zh-CN" altLang="en-US" dirty="0"/>
                  <a:t> </a:t>
                </a:r>
                <a:r>
                  <a:rPr lang="en-US" altLang="zh-CN" dirty="0"/>
                  <a:t>by</a:t>
                </a:r>
                <a:r>
                  <a:rPr lang="zh-CN" altLang="en-US" dirty="0"/>
                  <a:t> </a:t>
                </a:r>
                <a:r>
                  <a:rPr lang="en-US" altLang="zh-CN" dirty="0"/>
                  <a:t>entering</a:t>
                </a:r>
                <a:r>
                  <a:rPr lang="zh-CN" altLang="en-US" dirty="0"/>
                  <a:t> </a:t>
                </a:r>
                <a:r>
                  <a:rPr lang="en-US" altLang="zh-CN" dirty="0"/>
                  <a:t>subject-wise</a:t>
                </a:r>
                <a:r>
                  <a:rPr lang="zh-CN" altLang="en-US" dirty="0"/>
                  <a:t> </a:t>
                </a:r>
                <a:r>
                  <a:rPr lang="en-US" altLang="zh-CN" dirty="0"/>
                  <a:t>pairs</a:t>
                </a:r>
                <a:r>
                  <a:rPr lang="zh-CN" altLang="en-US" dirty="0"/>
                  <a:t> </a:t>
                </a:r>
                <a:r>
                  <a:rPr lang="en-US" altLang="zh-CN" dirty="0"/>
                  <a:t>of</a:t>
                </a:r>
                <a:r>
                  <a:rPr lang="zh-CN" altLang="en-US" dirty="0"/>
                  <a:t> </a:t>
                </a:r>
                <a:r>
                  <a:rPr lang="en-US" altLang="zh-CN" dirty="0"/>
                  <a:t>positive</a:t>
                </a:r>
                <a:r>
                  <a:rPr lang="zh-CN" altLang="en-US" dirty="0"/>
                  <a:t> </a:t>
                </a:r>
                <a:r>
                  <a:rPr lang="en-US" altLang="zh-CN" dirty="0"/>
                  <a:t>and</a:t>
                </a:r>
                <a:r>
                  <a:rPr lang="zh-CN" altLang="en-US" dirty="0"/>
                  <a:t> </a:t>
                </a:r>
                <a:r>
                  <a:rPr lang="en-US" altLang="zh-CN" dirty="0"/>
                  <a:t>negative</a:t>
                </a:r>
                <a:r>
                  <a:rPr lang="zh-CN" altLang="en-US" dirty="0"/>
                  <a:t> </a:t>
                </a:r>
                <a:r>
                  <a:rPr lang="en-US" altLang="zh-CN" dirty="0"/>
                  <a:t>contrast</a:t>
                </a:r>
                <a:r>
                  <a:rPr lang="zh-CN" altLang="en-US" dirty="0"/>
                  <a:t> </a:t>
                </a:r>
                <a:r>
                  <a:rPr lang="en-US" altLang="zh-CN" dirty="0"/>
                  <a:t>images</a:t>
                </a:r>
                <a:r>
                  <a:rPr lang="zh-CN" altLang="en-US" dirty="0"/>
                  <a:t> </a:t>
                </a:r>
                <a:r>
                  <a:rPr lang="en-US" altLang="zh-CN" dirty="0"/>
                  <a:t>of</a:t>
                </a:r>
                <a:r>
                  <a:rPr lang="zh-CN" altLang="en-US" dirty="0"/>
                  <a:t> </a:t>
                </a:r>
                <a:r>
                  <a:rPr lang="en-US" altLang="zh-CN" dirty="0"/>
                  <a:t>the parametric modulator containing the prediction error signal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into</a:t>
                </a:r>
                <a:r>
                  <a:rPr lang="zh-CN" altLang="en-US" dirty="0"/>
                  <a:t> </a:t>
                </a:r>
                <a:r>
                  <a:rPr lang="en-US" altLang="zh-CN" dirty="0"/>
                  <a:t>a paired t-test.</a:t>
                </a:r>
                <a:r>
                  <a:rPr lang="zh-CN" altLang="en-US" dirty="0"/>
                  <a:t> </a:t>
                </a:r>
                <a:r>
                  <a:rPr lang="en-US" altLang="zh-CN" dirty="0">
                    <a:solidFill>
                      <a:srgbClr val="0070C0"/>
                    </a:solidFill>
                  </a:rPr>
                  <a:t>(</a:t>
                </a:r>
                <a:r>
                  <a:rPr lang="zh-CN" altLang="en-US" dirty="0">
                    <a:solidFill>
                      <a:srgbClr val="0070C0"/>
                    </a:solidFill>
                  </a:rPr>
                  <a:t>用每个被试正误差和负误差的</a:t>
                </a:r>
                <a:r>
                  <a:rPr lang="en-US" altLang="zh-CN" dirty="0">
                    <a:solidFill>
                      <a:srgbClr val="0070C0"/>
                    </a:solidFill>
                  </a:rPr>
                  <a:t>contrast</a:t>
                </a:r>
                <a:r>
                  <a:rPr lang="zh-CN" altLang="en-US" dirty="0">
                    <a:solidFill>
                      <a:srgbClr val="0070C0"/>
                    </a:solidFill>
                  </a:rPr>
                  <a:t>图做配对</a:t>
                </a:r>
                <a:r>
                  <a:rPr lang="en-US" altLang="zh-CN" dirty="0">
                    <a:solidFill>
                      <a:srgbClr val="0070C0"/>
                    </a:solidFill>
                  </a:rPr>
                  <a:t>t</a:t>
                </a:r>
                <a:r>
                  <a:rPr lang="zh-CN" altLang="en-US" dirty="0">
                    <a:solidFill>
                      <a:srgbClr val="0070C0"/>
                    </a:solidFill>
                  </a:rPr>
                  <a:t>检验</a:t>
                </a:r>
                <a:r>
                  <a:rPr lang="en-US" altLang="zh-CN" dirty="0">
                    <a:solidFill>
                      <a:srgbClr val="0070C0"/>
                    </a:solidFill>
                  </a:rPr>
                  <a:t>)</a:t>
                </a:r>
              </a:p>
              <a:p>
                <a:endParaRPr lang="en-US" altLang="zh-CN" dirty="0"/>
              </a:p>
              <a:p>
                <a:endParaRPr lang="en-US" altLang="zh-CN" dirty="0"/>
              </a:p>
              <a:p>
                <a:endParaRPr lang="en-US" altLang="zh-CN" dirty="0"/>
              </a:p>
              <a:p>
                <a:endParaRPr lang="en-US" altLang="zh-CN" dirty="0"/>
              </a:p>
              <a:p>
                <a:br>
                  <a:rPr lang="en-US" altLang="zh-CN" dirty="0"/>
                </a:br>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ECE893ED-2C9E-D34E-829E-C2E65C574AC3}"/>
                  </a:ext>
                </a:extLst>
              </p:cNvPr>
              <p:cNvSpPr txBox="1">
                <a:spLocks noRot="1" noChangeAspect="1" noMove="1" noResize="1" noEditPoints="1" noAdjustHandles="1" noChangeArrowheads="1" noChangeShapeType="1" noTextEdit="1"/>
              </p:cNvSpPr>
              <p:nvPr/>
            </p:nvSpPr>
            <p:spPr>
              <a:xfrm>
                <a:off x="1046946" y="1386693"/>
                <a:ext cx="9901337" cy="6215356"/>
              </a:xfrm>
              <a:prstGeom prst="rect">
                <a:avLst/>
              </a:prstGeom>
              <a:blipFill>
                <a:blip r:embed="rId3"/>
                <a:stretch>
                  <a:fillRect l="-512" t="-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5684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Step3:</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Second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Level</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CE893ED-2C9E-D34E-829E-C2E65C574AC3}"/>
                  </a:ext>
                </a:extLst>
              </p:cNvPr>
              <p:cNvSpPr txBox="1"/>
              <p:nvPr/>
            </p:nvSpPr>
            <p:spPr>
              <a:xfrm>
                <a:off x="1046945" y="1386693"/>
                <a:ext cx="11043469" cy="7775334"/>
              </a:xfrm>
              <a:prstGeom prst="rect">
                <a:avLst/>
              </a:prstGeom>
              <a:noFill/>
            </p:spPr>
            <p:txBody>
              <a:bodyPr wrap="square" rtlCol="0">
                <a:spAutoFit/>
              </a:bodyPr>
              <a:lstStyle/>
              <a:p>
                <a:r>
                  <a:rPr lang="en-US" altLang="zh-CN" dirty="0"/>
                  <a:t>Second</a:t>
                </a:r>
                <a:r>
                  <a:rPr lang="zh-CN" altLang="en-US" dirty="0"/>
                  <a:t> </a:t>
                </a:r>
                <a:r>
                  <a:rPr lang="en-US" altLang="zh-CN" dirty="0"/>
                  <a:t>-</a:t>
                </a:r>
                <a:r>
                  <a:rPr lang="zh-CN" altLang="en-US" dirty="0"/>
                  <a:t> </a:t>
                </a:r>
                <a:r>
                  <a:rPr lang="en-US" altLang="zh-CN" dirty="0"/>
                  <a:t>level</a:t>
                </a:r>
                <a:r>
                  <a:rPr lang="zh-CN" altLang="en-US" dirty="0"/>
                  <a:t> </a:t>
                </a:r>
                <a:r>
                  <a:rPr lang="en-US" altLang="zh-CN" dirty="0"/>
                  <a:t>:</a:t>
                </a:r>
                <a:r>
                  <a:rPr lang="zh-CN" altLang="en-US" dirty="0"/>
                  <a:t> </a:t>
                </a:r>
                <a:r>
                  <a:rPr lang="en-US" altLang="zh-CN" dirty="0"/>
                  <a:t>(</a:t>
                </a:r>
                <a:r>
                  <a:rPr lang="zh-CN" altLang="en-US" dirty="0"/>
                  <a:t>这里我报告时讲错了</a:t>
                </a:r>
                <a:r>
                  <a:rPr lang="en-US" altLang="zh-CN" dirty="0"/>
                  <a:t>)</a:t>
                </a:r>
              </a:p>
              <a:p>
                <a:endParaRPr lang="en-US" altLang="zh-CN" dirty="0"/>
              </a:p>
              <a:p>
                <a:r>
                  <a:rPr lang="en-US" altLang="zh-CN" dirty="0"/>
                  <a:t>③</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&lt; 0 </a:t>
                </a:r>
                <a:r>
                  <a:rPr lang="zh-CN" altLang="en-US" dirty="0"/>
                  <a:t> </a:t>
                </a:r>
                <a:r>
                  <a:rPr lang="en-US" altLang="zh-CN" dirty="0"/>
                  <a:t>during</a:t>
                </a:r>
                <a:r>
                  <a:rPr lang="zh-CN" altLang="en-US" dirty="0"/>
                  <a:t> </a:t>
                </a:r>
                <a:r>
                  <a:rPr lang="en-US" altLang="zh-CN" dirty="0"/>
                  <a:t>incorrect</a:t>
                </a:r>
                <a:r>
                  <a:rPr lang="zh-CN" altLang="en-US" dirty="0"/>
                  <a:t> </a:t>
                </a:r>
                <a:r>
                  <a:rPr lang="en-US" altLang="zh-CN" dirty="0"/>
                  <a:t>outcome</a:t>
                </a:r>
                <a:r>
                  <a:rPr lang="zh-CN" altLang="en-US" dirty="0"/>
                  <a:t> </a:t>
                </a:r>
                <a:r>
                  <a:rPr lang="en-US" altLang="zh-CN" dirty="0"/>
                  <a:t>vs</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&lt; 0 </a:t>
                </a:r>
                <a:r>
                  <a:rPr lang="zh-CN" altLang="en-US" dirty="0"/>
                  <a:t> </a:t>
                </a:r>
                <a:r>
                  <a:rPr lang="en-US" altLang="zh-CN" dirty="0"/>
                  <a:t>during</a:t>
                </a:r>
                <a:r>
                  <a:rPr lang="zh-CN" altLang="en-US" dirty="0"/>
                  <a:t> </a:t>
                </a:r>
                <a:r>
                  <a:rPr lang="en-US" altLang="zh-CN" dirty="0"/>
                  <a:t>correct</a:t>
                </a:r>
                <a:r>
                  <a:rPr lang="zh-CN" altLang="en-US" dirty="0"/>
                  <a:t> </a:t>
                </a:r>
                <a:r>
                  <a:rPr lang="en-US" altLang="zh-CN" dirty="0"/>
                  <a:t>outcome</a:t>
                </a:r>
                <a:r>
                  <a:rPr lang="zh-CN" altLang="en-US" dirty="0"/>
                  <a:t>   </a:t>
                </a:r>
                <a:endParaRPr lang="en-US" altLang="zh-CN" dirty="0"/>
              </a:p>
              <a:p>
                <a:r>
                  <a:rPr lang="en-US" altLang="zh-CN" dirty="0"/>
                  <a:t>④</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&gt; 0 </a:t>
                </a:r>
                <a:r>
                  <a:rPr lang="zh-CN" altLang="en-US" dirty="0"/>
                  <a:t> </a:t>
                </a:r>
                <a:r>
                  <a:rPr lang="en-US" altLang="zh-CN" dirty="0"/>
                  <a:t>during</a:t>
                </a:r>
                <a:r>
                  <a:rPr lang="zh-CN" altLang="en-US" dirty="0"/>
                  <a:t> </a:t>
                </a:r>
                <a:r>
                  <a:rPr lang="en-US" altLang="zh-CN" dirty="0"/>
                  <a:t>incorrect</a:t>
                </a:r>
                <a:r>
                  <a:rPr lang="zh-CN" altLang="en-US" dirty="0"/>
                  <a:t> </a:t>
                </a:r>
                <a:r>
                  <a:rPr lang="en-US" altLang="zh-CN" dirty="0"/>
                  <a:t>outcome</a:t>
                </a:r>
                <a:r>
                  <a:rPr lang="zh-CN" altLang="en-US" dirty="0"/>
                  <a:t> </a:t>
                </a:r>
                <a:r>
                  <a:rPr lang="en-US" altLang="zh-CN" dirty="0"/>
                  <a:t>vs</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&gt; 0 </a:t>
                </a:r>
                <a:r>
                  <a:rPr lang="zh-CN" altLang="en-US" dirty="0"/>
                  <a:t> </a:t>
                </a:r>
                <a:r>
                  <a:rPr lang="en-US" altLang="zh-CN" dirty="0"/>
                  <a:t>during</a:t>
                </a:r>
                <a:r>
                  <a:rPr lang="zh-CN" altLang="en-US" dirty="0"/>
                  <a:t> </a:t>
                </a:r>
                <a:r>
                  <a:rPr lang="en-US" altLang="zh-CN" dirty="0"/>
                  <a:t>correct</a:t>
                </a:r>
                <a:r>
                  <a:rPr lang="zh-CN" altLang="en-US" dirty="0"/>
                  <a:t> </a:t>
                </a:r>
                <a:r>
                  <a:rPr lang="en-US" altLang="zh-CN" dirty="0"/>
                  <a:t>outcome</a:t>
                </a:r>
              </a:p>
              <a:p>
                <a:endParaRPr lang="en-US" altLang="zh-CN" dirty="0"/>
              </a:p>
              <a:p>
                <a:r>
                  <a:rPr lang="en-US" altLang="zh-CN" dirty="0"/>
                  <a:t>We also directly compared </a:t>
                </a:r>
              </a:p>
              <a:p>
                <a:r>
                  <a:rPr lang="en-US" altLang="zh-CN" dirty="0">
                    <a:solidFill>
                      <a:srgbClr val="0070C0"/>
                    </a:solidFill>
                  </a:rPr>
                  <a:t>negative social prediction errors during incorrect outcomes</a:t>
                </a:r>
                <a:r>
                  <a:rPr lang="en-US" altLang="zh-CN" dirty="0"/>
                  <a:t> (i.e., participant followed misleading gaze)</a:t>
                </a:r>
              </a:p>
              <a:p>
                <a:r>
                  <a:rPr lang="en-US" altLang="zh-CN" dirty="0"/>
                  <a:t>with </a:t>
                </a:r>
              </a:p>
              <a:p>
                <a:r>
                  <a:rPr lang="en-US" altLang="zh-CN" dirty="0">
                    <a:solidFill>
                      <a:srgbClr val="0070C0"/>
                    </a:solidFill>
                  </a:rPr>
                  <a:t>negative social prediction errors during correct outcomes </a:t>
                </a:r>
                <a:r>
                  <a:rPr lang="en-US" altLang="zh-CN" dirty="0"/>
                  <a:t>(i.e., participant didn’t follow misleading gaze)</a:t>
                </a:r>
              </a:p>
              <a:p>
                <a:r>
                  <a:rPr lang="zh-CN" altLang="en-US" dirty="0"/>
                  <a:t>（用每个被试负误差时两种结果的</a:t>
                </a:r>
                <a:r>
                  <a:rPr lang="en-US" altLang="zh-CN" dirty="0"/>
                  <a:t>contrast</a:t>
                </a:r>
                <a:r>
                  <a:rPr lang="zh-CN" altLang="en-US" dirty="0"/>
                  <a:t>图做配对</a:t>
                </a:r>
                <a:r>
                  <a:rPr lang="en-US" altLang="zh-CN" dirty="0"/>
                  <a:t>t</a:t>
                </a:r>
                <a:r>
                  <a:rPr lang="zh-CN" altLang="en-US" dirty="0"/>
                  <a:t>检验）</a:t>
                </a:r>
                <a:r>
                  <a:rPr lang="en-US" altLang="zh-CN" dirty="0"/>
                  <a:t> </a:t>
                </a:r>
              </a:p>
              <a:p>
                <a:endParaRPr lang="en-US" altLang="zh-CN" dirty="0"/>
              </a:p>
              <a:p>
                <a:r>
                  <a:rPr lang="en-US" altLang="zh-CN" dirty="0">
                    <a:solidFill>
                      <a:srgbClr val="C00000"/>
                    </a:solidFill>
                  </a:rPr>
                  <a:t>as well as </a:t>
                </a:r>
              </a:p>
              <a:p>
                <a:endParaRPr lang="en-US" altLang="zh-CN" dirty="0">
                  <a:solidFill>
                    <a:srgbClr val="0070C0"/>
                  </a:solidFill>
                </a:endParaRPr>
              </a:p>
              <a:p>
                <a:r>
                  <a:rPr lang="en-US" altLang="zh-CN" dirty="0">
                    <a:solidFill>
                      <a:srgbClr val="0070C0"/>
                    </a:solidFill>
                  </a:rPr>
                  <a:t>positive social prediction errors during correct outcomes</a:t>
                </a:r>
                <a:r>
                  <a:rPr lang="en-US" altLang="zh-CN" dirty="0"/>
                  <a:t> (i.e., participant </a:t>
                </a:r>
                <a:r>
                  <a:rPr lang="en-US" altLang="zh-CN" dirty="0" err="1"/>
                  <a:t>fol</a:t>
                </a:r>
                <a:r>
                  <a:rPr lang="en-US" altLang="zh-CN" dirty="0"/>
                  <a:t>- lowed helpful gaze) </a:t>
                </a:r>
              </a:p>
              <a:p>
                <a:r>
                  <a:rPr lang="en-US" altLang="zh-CN" dirty="0"/>
                  <a:t>with </a:t>
                </a:r>
              </a:p>
              <a:p>
                <a:r>
                  <a:rPr lang="en-US" altLang="zh-CN" dirty="0">
                    <a:solidFill>
                      <a:srgbClr val="0070C0"/>
                    </a:solidFill>
                  </a:rPr>
                  <a:t>positive social prediction errors during incorrect outcomes</a:t>
                </a:r>
                <a:r>
                  <a:rPr lang="en-US" altLang="zh-CN" dirty="0"/>
                  <a:t> (i.e., participant didn’t follow helpful gaze). </a:t>
                </a:r>
              </a:p>
              <a:p>
                <a:endParaRPr lang="en-US" altLang="zh-CN" dirty="0"/>
              </a:p>
              <a:p>
                <a:r>
                  <a:rPr lang="zh-CN" altLang="en-US" dirty="0"/>
                  <a:t>（用每个被试正误差时两种结果的</a:t>
                </a:r>
                <a:r>
                  <a:rPr lang="en-US" altLang="zh-CN" dirty="0"/>
                  <a:t>contrast</a:t>
                </a:r>
                <a:r>
                  <a:rPr lang="zh-CN" altLang="en-US" dirty="0"/>
                  <a:t>图做配对</a:t>
                </a:r>
                <a:r>
                  <a:rPr lang="en-US" altLang="zh-CN" dirty="0"/>
                  <a:t>t</a:t>
                </a:r>
                <a:r>
                  <a:rPr lang="zh-CN" altLang="en-US" dirty="0"/>
                  <a:t>检验）</a:t>
                </a:r>
                <a:endParaRPr lang="en-US" altLang="zh-CN" dirty="0"/>
              </a:p>
              <a:p>
                <a:endParaRPr lang="en-US" altLang="zh-CN" dirty="0"/>
              </a:p>
              <a:p>
                <a:endParaRPr lang="en-US" altLang="zh-CN" dirty="0"/>
              </a:p>
              <a:p>
                <a:endParaRPr lang="en-US" altLang="zh-CN" dirty="0"/>
              </a:p>
              <a:p>
                <a:br>
                  <a:rPr lang="en-US" altLang="zh-CN" dirty="0"/>
                </a:br>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ECE893ED-2C9E-D34E-829E-C2E65C574AC3}"/>
                  </a:ext>
                </a:extLst>
              </p:cNvPr>
              <p:cNvSpPr txBox="1">
                <a:spLocks noRot="1" noChangeAspect="1" noMove="1" noResize="1" noEditPoints="1" noAdjustHandles="1" noChangeArrowheads="1" noChangeShapeType="1" noTextEdit="1"/>
              </p:cNvSpPr>
              <p:nvPr/>
            </p:nvSpPr>
            <p:spPr>
              <a:xfrm>
                <a:off x="1046945" y="1386693"/>
                <a:ext cx="11043469" cy="7775334"/>
              </a:xfrm>
              <a:prstGeom prst="rect">
                <a:avLst/>
              </a:prstGeom>
              <a:blipFill>
                <a:blip r:embed="rId3"/>
                <a:stretch>
                  <a:fillRect l="-460" t="-3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50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CE893ED-2C9E-D34E-829E-C2E65C574AC3}"/>
                  </a:ext>
                </a:extLst>
              </p:cNvPr>
              <p:cNvSpPr txBox="1"/>
              <p:nvPr/>
            </p:nvSpPr>
            <p:spPr>
              <a:xfrm>
                <a:off x="1368918" y="1360935"/>
                <a:ext cx="9901337" cy="6915868"/>
              </a:xfrm>
              <a:prstGeom prst="rect">
                <a:avLst/>
              </a:prstGeom>
              <a:noFill/>
            </p:spPr>
            <p:txBody>
              <a:bodyPr wrap="square" rtlCol="0">
                <a:spAutoFit/>
              </a:bodyPr>
              <a:lstStyle/>
              <a:p>
                <a:r>
                  <a:rPr lang="en-US" altLang="zh-CN" dirty="0"/>
                  <a:t>Second-level</a:t>
                </a:r>
                <a:r>
                  <a:rPr lang="zh-CN" altLang="en-US" dirty="0"/>
                  <a:t> </a:t>
                </a:r>
                <a:r>
                  <a:rPr lang="en-US" altLang="zh-CN" dirty="0"/>
                  <a:t>:</a:t>
                </a:r>
              </a:p>
              <a:p>
                <a:r>
                  <a:rPr lang="en-US" altLang="zh-CN" dirty="0"/>
                  <a:t>⑤To examine individual differences in brain areas </a:t>
                </a:r>
                <a:r>
                  <a:rPr lang="en-US" altLang="zh-CN" dirty="0">
                    <a:solidFill>
                      <a:srgbClr val="C00000"/>
                    </a:solidFill>
                  </a:rPr>
                  <a:t>associated with we </a:t>
                </a:r>
                <a14:m>
                  <m:oMath xmlns:m="http://schemas.openxmlformats.org/officeDocument/2006/math">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𝜇</m:t>
                            </m:r>
                          </m:e>
                        </m:acc>
                      </m:e>
                      <m:sub>
                        <m:r>
                          <a:rPr lang="en-US" altLang="zh-CN" i="1">
                            <a:solidFill>
                              <a:srgbClr val="C00000"/>
                            </a:solidFill>
                            <a:latin typeface="Cambria Math" panose="02040503050406030204" pitchFamily="18" charset="0"/>
                          </a:rPr>
                          <m:t>1</m:t>
                        </m:r>
                        <m:r>
                          <a:rPr lang="zh-CN" altLang="en-US"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𝑔𝑎𝑧𝑒</m:t>
                        </m:r>
                      </m:sub>
                      <m:sup>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r>
                          <a:rPr lang="en-US" altLang="zh-CN" i="1">
                            <a:solidFill>
                              <a:srgbClr val="C00000"/>
                            </a:solidFill>
                            <a:latin typeface="Cambria Math" panose="02040503050406030204" pitchFamily="18" charset="0"/>
                          </a:rPr>
                          <m:t>)</m:t>
                        </m:r>
                      </m:sup>
                    </m:sSubSup>
                    <m:r>
                      <a:rPr lang="en-US" altLang="zh-CN" i="1">
                        <a:solidFill>
                          <a:srgbClr val="C00000"/>
                        </a:solidFill>
                        <a:latin typeface="Cambria Math" panose="02040503050406030204" pitchFamily="18" charset="0"/>
                      </a:rPr>
                      <m:t> </m:t>
                    </m:r>
                  </m:oMath>
                </a14:m>
                <a:r>
                  <a:rPr lang="zh-CN" altLang="en-US" dirty="0"/>
                  <a:t>， </a:t>
                </a:r>
                <a:r>
                  <a:rPr lang="en-US" altLang="zh-CN" dirty="0"/>
                  <a:t>we</a:t>
                </a:r>
                <a:r>
                  <a:rPr lang="zh-CN" altLang="en-US" dirty="0"/>
                  <a:t> </a:t>
                </a:r>
                <a:r>
                  <a:rPr lang="en-US" altLang="zh-CN" dirty="0">
                    <a:solidFill>
                      <a:srgbClr val="0070C0"/>
                    </a:solidFill>
                  </a:rPr>
                  <a:t>included the social weighting factor </a:t>
                </a:r>
                <a:r>
                  <a:rPr lang="en-US" altLang="zh-CN" dirty="0" err="1">
                    <a:solidFill>
                      <a:srgbClr val="0070C0"/>
                    </a:solidFill>
                  </a:rPr>
                  <a:t>ζ</a:t>
                </a:r>
                <a:r>
                  <a:rPr lang="en-US" altLang="zh-CN" dirty="0">
                    <a:solidFill>
                      <a:srgbClr val="0070C0"/>
                    </a:solidFill>
                  </a:rPr>
                  <a:t> </a:t>
                </a:r>
                <a:r>
                  <a:rPr lang="en-US" altLang="zh-CN" dirty="0"/>
                  <a:t>estimated from the winning computational model </a:t>
                </a:r>
                <a:r>
                  <a:rPr lang="en-US" altLang="zh-CN" dirty="0">
                    <a:solidFill>
                      <a:srgbClr val="0070C0"/>
                    </a:solidFill>
                  </a:rPr>
                  <a:t>as a variable of interest</a:t>
                </a:r>
                <a:r>
                  <a:rPr lang="en-US" altLang="zh-CN" dirty="0"/>
                  <a:t> </a:t>
                </a:r>
                <a:r>
                  <a:rPr lang="en-US" altLang="zh-CN" dirty="0">
                    <a:solidFill>
                      <a:srgbClr val="C00000"/>
                    </a:solidFill>
                  </a:rPr>
                  <a:t>in the respective t-tests</a:t>
                </a:r>
                <a:r>
                  <a:rPr lang="en-US" altLang="zh-CN" dirty="0"/>
                  <a:t>. </a:t>
                </a:r>
              </a:p>
              <a:p>
                <a:endParaRPr lang="en-US" altLang="zh-CN" dirty="0"/>
              </a:p>
              <a:p>
                <a:r>
                  <a:rPr lang="en-US" altLang="zh-CN" dirty="0"/>
                  <a:t>As a non-computational equivalent, we used the </a:t>
                </a:r>
                <a:r>
                  <a:rPr lang="en-US" altLang="zh-CN" dirty="0">
                    <a:solidFill>
                      <a:srgbClr val="0070C0"/>
                    </a:solidFill>
                  </a:rPr>
                  <a:t>subjective report of the post-experimental questionnaires</a:t>
                </a:r>
                <a:r>
                  <a:rPr lang="en-US" altLang="zh-CN" dirty="0"/>
                  <a:t> stating the extent to which participants used the gaze during the task. </a:t>
                </a:r>
              </a:p>
              <a:p>
                <a:endParaRPr lang="en-US" altLang="zh-CN" dirty="0"/>
              </a:p>
              <a:p>
                <a:r>
                  <a:rPr lang="en-US" altLang="zh-CN" dirty="0"/>
                  <a:t>Since </a:t>
                </a:r>
                <a:r>
                  <a:rPr lang="en-US" altLang="zh-CN" dirty="0" err="1"/>
                  <a:t>ζ</a:t>
                </a:r>
                <a:r>
                  <a:rPr lang="zh-CN" altLang="en-US" dirty="0"/>
                  <a:t> </a:t>
                </a:r>
                <a:r>
                  <a:rPr lang="en-US" altLang="zh-CN" dirty="0"/>
                  <a:t>and the post-experimental questionnaire were correlated </a:t>
                </a:r>
                <a:r>
                  <a:rPr lang="zh-CN" altLang="en-US" dirty="0"/>
                  <a:t>，</a:t>
                </a:r>
                <a:r>
                  <a:rPr lang="en-US" altLang="zh-CN" dirty="0"/>
                  <a:t>these two were entered </a:t>
                </a:r>
                <a:r>
                  <a:rPr lang="en-US" altLang="zh-CN" dirty="0">
                    <a:solidFill>
                      <a:srgbClr val="C00000"/>
                    </a:solidFill>
                  </a:rPr>
                  <a:t>separately</a:t>
                </a:r>
                <a:r>
                  <a:rPr lang="en-US" altLang="zh-CN" dirty="0"/>
                  <a:t> in the second level analysis. </a:t>
                </a:r>
              </a:p>
              <a:p>
                <a:endParaRPr lang="en-US" altLang="zh-CN" dirty="0"/>
              </a:p>
              <a:p>
                <a:r>
                  <a:rPr lang="en-US" altLang="zh-CN" dirty="0"/>
                  <a:t>⑥ To examine individual differences in brain regions </a:t>
                </a:r>
                <a:r>
                  <a:rPr lang="en-US" altLang="zh-CN" dirty="0">
                    <a:solidFill>
                      <a:srgbClr val="C00000"/>
                    </a:solidFill>
                  </a:rPr>
                  <a:t>correlated with - </a:t>
                </a:r>
                <a14:m>
                  <m:oMath xmlns:m="http://schemas.openxmlformats.org/officeDocument/2006/math">
                    <m:sSubSup>
                      <m:sSubSupPr>
                        <m:ctrlPr>
                          <a:rPr lang="en-US" altLang="zh-CN" i="1">
                            <a:solidFill>
                              <a:srgbClr val="C00000"/>
                            </a:solidFill>
                            <a:latin typeface="Cambria Math" panose="02040503050406030204" pitchFamily="18" charset="0"/>
                          </a:rPr>
                        </m:ctrlPr>
                      </m:sSubSupPr>
                      <m:e>
                        <m:acc>
                          <m:accPr>
                            <m:chr m:val="̂"/>
                            <m:ctrlPr>
                              <a:rPr lang="en-US" altLang="zh-CN" i="1">
                                <a:solidFill>
                                  <a:srgbClr val="C00000"/>
                                </a:solidFill>
                                <a:latin typeface="Cambria Math" panose="02040503050406030204" pitchFamily="18" charset="0"/>
                              </a:rPr>
                            </m:ctrlPr>
                          </m:accPr>
                          <m:e>
                            <m:r>
                              <a:rPr lang="en-US" altLang="zh-CN" i="1">
                                <a:solidFill>
                                  <a:srgbClr val="C00000"/>
                                </a:solidFill>
                                <a:latin typeface="Cambria Math" panose="02040503050406030204" pitchFamily="18" charset="0"/>
                                <a:ea typeface="Cambria Math" panose="02040503050406030204" pitchFamily="18" charset="0"/>
                              </a:rPr>
                              <m:t>𝜎</m:t>
                            </m:r>
                          </m:e>
                        </m:acc>
                      </m:e>
                      <m:sub>
                        <m:r>
                          <a:rPr lang="en-US" altLang="zh-CN" i="1">
                            <a:solidFill>
                              <a:srgbClr val="C00000"/>
                            </a:solidFill>
                            <a:latin typeface="Cambria Math" panose="02040503050406030204" pitchFamily="18" charset="0"/>
                          </a:rPr>
                          <m:t>1</m:t>
                        </m:r>
                        <m:r>
                          <a:rPr lang="zh-CN" altLang="en-US" i="1">
                            <a:solidFill>
                              <a:srgbClr val="C00000"/>
                            </a:solidFill>
                            <a:latin typeface="Cambria Math" panose="02040503050406030204" pitchFamily="18" charset="0"/>
                          </a:rPr>
                          <m:t> </m:t>
                        </m:r>
                        <m:r>
                          <a:rPr lang="en-US" altLang="zh-CN" i="1">
                            <a:solidFill>
                              <a:srgbClr val="C00000"/>
                            </a:solidFill>
                            <a:latin typeface="Cambria Math" panose="02040503050406030204" pitchFamily="18" charset="0"/>
                          </a:rPr>
                          <m:t>𝑐𝑎𝑟𝑑</m:t>
                        </m:r>
                      </m:sub>
                      <m:sup>
                        <m:r>
                          <a:rPr lang="en-US" altLang="zh-CN" i="1">
                            <a:solidFill>
                              <a:srgbClr val="C00000"/>
                            </a:solidFill>
                            <a:latin typeface="Cambria Math" panose="02040503050406030204" pitchFamily="18" charset="0"/>
                          </a:rPr>
                          <m:t>(</m:t>
                        </m:r>
                        <m:r>
                          <a:rPr lang="en-US" altLang="zh-CN" i="1">
                            <a:solidFill>
                              <a:srgbClr val="C00000"/>
                            </a:solidFill>
                            <a:latin typeface="Cambria Math" panose="02040503050406030204" pitchFamily="18" charset="0"/>
                          </a:rPr>
                          <m:t>𝑡</m:t>
                        </m:r>
                        <m:r>
                          <a:rPr lang="en-US" altLang="zh-CN" i="1">
                            <a:solidFill>
                              <a:srgbClr val="C00000"/>
                            </a:solidFill>
                            <a:latin typeface="Cambria Math" panose="02040503050406030204" pitchFamily="18" charset="0"/>
                          </a:rPr>
                          <m:t>)</m:t>
                        </m:r>
                      </m:sup>
                    </m:sSubSup>
                  </m:oMath>
                </a14:m>
                <a:r>
                  <a:rPr lang="en-US" altLang="zh-CN" dirty="0"/>
                  <a:t> as a function of weighting the non-social</a:t>
                </a:r>
                <a:r>
                  <a:rPr lang="zh-CN" altLang="en-US" dirty="0"/>
                  <a:t> </a:t>
                </a:r>
                <a:r>
                  <a:rPr lang="en-US" altLang="zh-CN" dirty="0"/>
                  <a:t>cue,</a:t>
                </a:r>
                <a:r>
                  <a:rPr lang="zh-CN" altLang="en-US" dirty="0"/>
                  <a:t> </a:t>
                </a:r>
                <a:r>
                  <a:rPr lang="en-US" altLang="zh-CN" dirty="0"/>
                  <a:t>we</a:t>
                </a:r>
                <a:r>
                  <a:rPr lang="zh-CN" altLang="en-US" dirty="0"/>
                  <a:t> </a:t>
                </a:r>
                <a:r>
                  <a:rPr lang="en-US" altLang="zh-CN" dirty="0"/>
                  <a:t>used</a:t>
                </a:r>
                <a:r>
                  <a:rPr lang="zh-CN" altLang="en-US" dirty="0"/>
                  <a:t> </a:t>
                </a:r>
                <a:r>
                  <a:rPr lang="en-US" altLang="zh-CN" dirty="0">
                    <a:solidFill>
                      <a:srgbClr val="0070C0"/>
                    </a:solidFill>
                  </a:rPr>
                  <a:t>–</a:t>
                </a:r>
                <a:r>
                  <a:rPr lang="en-US" altLang="zh-CN" dirty="0" err="1">
                    <a:solidFill>
                      <a:srgbClr val="0070C0"/>
                    </a:solidFill>
                  </a:rPr>
                  <a:t>ζ</a:t>
                </a:r>
                <a:r>
                  <a:rPr lang="zh-CN" altLang="en-US" dirty="0">
                    <a:solidFill>
                      <a:srgbClr val="0070C0"/>
                    </a:solidFill>
                  </a:rPr>
                  <a:t> </a:t>
                </a:r>
                <a:r>
                  <a:rPr lang="en-US" altLang="zh-CN" dirty="0"/>
                  <a:t>for</a:t>
                </a:r>
                <a:r>
                  <a:rPr lang="zh-CN" altLang="en-US" dirty="0"/>
                  <a:t> </a:t>
                </a:r>
                <a:r>
                  <a:rPr lang="en-US" altLang="zh-CN" dirty="0"/>
                  <a:t>the</a:t>
                </a:r>
                <a:r>
                  <a:rPr lang="zh-CN" altLang="en-US" dirty="0"/>
                  <a:t> </a:t>
                </a:r>
                <a:r>
                  <a:rPr lang="en-US" altLang="zh-CN" dirty="0">
                    <a:solidFill>
                      <a:srgbClr val="0070C0"/>
                    </a:solidFill>
                  </a:rPr>
                  <a:t>computational</a:t>
                </a:r>
                <a:r>
                  <a:rPr lang="zh-CN" altLang="en-US" dirty="0">
                    <a:solidFill>
                      <a:srgbClr val="0070C0"/>
                    </a:solidFill>
                  </a:rPr>
                  <a:t> </a:t>
                </a:r>
                <a:r>
                  <a:rPr lang="en-US" altLang="zh-CN" dirty="0">
                    <a:solidFill>
                      <a:srgbClr val="0070C0"/>
                    </a:solidFill>
                  </a:rPr>
                  <a:t>covariate</a:t>
                </a:r>
                <a:r>
                  <a:rPr lang="zh-CN" altLang="en-US" dirty="0">
                    <a:solidFill>
                      <a:srgbClr val="0070C0"/>
                    </a:solidFill>
                  </a:rPr>
                  <a:t> </a:t>
                </a:r>
                <a:r>
                  <a:rPr lang="en-US" altLang="zh-CN" dirty="0"/>
                  <a:t>and</a:t>
                </a:r>
                <a:r>
                  <a:rPr lang="zh-CN" altLang="en-US" dirty="0"/>
                  <a:t> </a:t>
                </a:r>
                <a:r>
                  <a:rPr lang="en-US" altLang="zh-CN" dirty="0">
                    <a:solidFill>
                      <a:srgbClr val="0070C0"/>
                    </a:solidFill>
                  </a:rPr>
                  <a:t>–Question</a:t>
                </a:r>
                <a:r>
                  <a:rPr lang="zh-CN" altLang="en-US" dirty="0">
                    <a:solidFill>
                      <a:srgbClr val="0070C0"/>
                    </a:solidFill>
                  </a:rPr>
                  <a:t> </a:t>
                </a:r>
                <a:r>
                  <a:rPr lang="en-US" altLang="zh-CN" dirty="0">
                    <a:solidFill>
                      <a:srgbClr val="0070C0"/>
                    </a:solidFill>
                  </a:rPr>
                  <a:t>3</a:t>
                </a:r>
                <a:r>
                  <a:rPr lang="zh-CN" altLang="en-US" dirty="0">
                    <a:solidFill>
                      <a:srgbClr val="0070C0"/>
                    </a:solidFill>
                  </a:rPr>
                  <a:t> </a:t>
                </a:r>
                <a:r>
                  <a:rPr lang="en-US" altLang="zh-CN" dirty="0"/>
                  <a:t>for the </a:t>
                </a:r>
                <a:r>
                  <a:rPr lang="en-US" altLang="zh-CN" dirty="0">
                    <a:solidFill>
                      <a:srgbClr val="0070C0"/>
                    </a:solidFill>
                  </a:rPr>
                  <a:t>questionnaire covariate</a:t>
                </a:r>
                <a:r>
                  <a:rPr lang="en-US" altLang="zh-CN" dirty="0"/>
                  <a:t>.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ECE893ED-2C9E-D34E-829E-C2E65C574AC3}"/>
                  </a:ext>
                </a:extLst>
              </p:cNvPr>
              <p:cNvSpPr txBox="1">
                <a:spLocks noRot="1" noChangeAspect="1" noMove="1" noResize="1" noEditPoints="1" noAdjustHandles="1" noChangeArrowheads="1" noChangeShapeType="1" noTextEdit="1"/>
              </p:cNvSpPr>
              <p:nvPr/>
            </p:nvSpPr>
            <p:spPr>
              <a:xfrm>
                <a:off x="1368918" y="1360935"/>
                <a:ext cx="9901337" cy="6915868"/>
              </a:xfrm>
              <a:prstGeom prst="rect">
                <a:avLst/>
              </a:prstGeom>
              <a:blipFill>
                <a:blip r:embed="rId3"/>
                <a:stretch>
                  <a:fillRect l="-641" t="-367" r="-641"/>
                </a:stretch>
              </a:blipFill>
            </p:spPr>
            <p:txBody>
              <a:bodyPr/>
              <a:lstStyle/>
              <a:p>
                <a:r>
                  <a:rPr lang="zh-CN" altLang="en-US">
                    <a:noFill/>
                  </a:rPr>
                  <a:t> </a:t>
                </a:r>
              </a:p>
            </p:txBody>
          </p:sp>
        </mc:Fallback>
      </mc:AlternateContent>
      <p:sp>
        <p:nvSpPr>
          <p:cNvPr id="5" name="标题 1">
            <a:extLst>
              <a:ext uri="{FF2B5EF4-FFF2-40B4-BE49-F238E27FC236}">
                <a16:creationId xmlns:a16="http://schemas.microsoft.com/office/drawing/2014/main" id="{91C41EEE-D346-E640-9E2C-BCE37E62D347}"/>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Step3:</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Second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Level</a:t>
            </a:r>
            <a:endParaRPr lang="zh-CN" altLang="en-US" sz="2800" b="1" cap="none" dirty="0">
              <a:solidFill>
                <a:schemeClr val="tx2">
                  <a:lumMod val="60000"/>
                  <a:lumOff val="40000"/>
                </a:schemeClr>
              </a:solidFill>
              <a:latin typeface="+mn-lt"/>
            </a:endParaRPr>
          </a:p>
        </p:txBody>
      </p:sp>
    </p:spTree>
    <p:extLst>
      <p:ext uri="{BB962C8B-B14F-4D97-AF65-F5344CB8AC3E}">
        <p14:creationId xmlns:p14="http://schemas.microsoft.com/office/powerpoint/2010/main" val="1233846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0B385FE-EA8E-0D41-B004-A065C5E5F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082" y="3429000"/>
            <a:ext cx="9092395" cy="3073230"/>
          </a:xfrm>
          <a:prstGeom prst="rect">
            <a:avLst/>
          </a:prstGeom>
        </p:spPr>
      </p:pic>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Data</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34121B-67DE-7548-BB43-4AF72D07695B}"/>
                  </a:ext>
                </a:extLst>
              </p:cNvPr>
              <p:cNvSpPr txBox="1"/>
              <p:nvPr/>
            </p:nvSpPr>
            <p:spPr>
              <a:xfrm>
                <a:off x="1130700" y="1520335"/>
                <a:ext cx="10472881" cy="2512354"/>
              </a:xfrm>
              <a:prstGeom prst="rect">
                <a:avLst/>
              </a:prstGeom>
              <a:noFill/>
            </p:spPr>
            <p:txBody>
              <a:bodyPr wrap="square" rtlCol="0">
                <a:spAutoFit/>
              </a:bodyPr>
              <a:lstStyle/>
              <a:p>
                <a:r>
                  <a:rPr lang="en-US" altLang="zh-CN" dirty="0"/>
                  <a:t>1.</a:t>
                </a:r>
                <a:r>
                  <a:rPr lang="zh-CN" altLang="en-US" dirty="0"/>
                  <a:t>与第一层社会信念</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𝜇</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相关的脑区 </a:t>
                </a:r>
                <a:r>
                  <a:rPr lang="en-US" altLang="zh-CN" dirty="0"/>
                  <a:t>:</a:t>
                </a:r>
                <a:r>
                  <a:rPr lang="zh-CN" altLang="en-US" dirty="0"/>
                  <a:t> </a:t>
                </a:r>
                <a:endParaRPr lang="en-US" altLang="zh-CN" dirty="0"/>
              </a:p>
              <a:p>
                <a:r>
                  <a:rPr lang="en-US" altLang="zh-CN" dirty="0"/>
                  <a:t>1) </a:t>
                </a:r>
                <a:r>
                  <a:rPr lang="zh-CN" altLang="en-US" dirty="0"/>
                  <a:t>与正效应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𝜇</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en-US" altLang="zh-CN" i="1">
                        <a:latin typeface="Cambria Math" panose="02040503050406030204" pitchFamily="18" charset="0"/>
                      </a:rPr>
                      <m:t> </m:t>
                    </m:r>
                  </m:oMath>
                </a14:m>
                <a:r>
                  <a:rPr lang="zh-CN" altLang="en-US" dirty="0"/>
                  <a:t>相关的 </a:t>
                </a:r>
                <a:r>
                  <a:rPr lang="en-US" altLang="zh-CN" dirty="0"/>
                  <a:t>(</a:t>
                </a:r>
                <a:r>
                  <a:rPr lang="zh-CN" altLang="en-US" dirty="0"/>
                  <a:t>负效应 </a:t>
                </a:r>
                <a:r>
                  <a:rPr lang="en-US" altLang="zh-CN" dirty="0"/>
                  <a:t>1-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𝜇</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无显著脑区</a:t>
                </a:r>
                <a:r>
                  <a:rPr lang="en-US" altLang="zh-CN" dirty="0"/>
                  <a:t>):</a:t>
                </a:r>
              </a:p>
              <a:p>
                <a:r>
                  <a:rPr lang="en-US" altLang="zh-CN" dirty="0">
                    <a:solidFill>
                      <a:srgbClr val="C00000"/>
                    </a:solidFill>
                  </a:rPr>
                  <a:t>Right and</a:t>
                </a:r>
                <a:r>
                  <a:rPr lang="zh-CN" altLang="en-US" dirty="0">
                    <a:solidFill>
                      <a:srgbClr val="C00000"/>
                    </a:solidFill>
                  </a:rPr>
                  <a:t> </a:t>
                </a:r>
                <a:r>
                  <a:rPr lang="en-US" altLang="zh-CN" dirty="0">
                    <a:solidFill>
                      <a:srgbClr val="C00000"/>
                    </a:solidFill>
                  </a:rPr>
                  <a:t>left inferior temporal gyri(</a:t>
                </a:r>
                <a:r>
                  <a:rPr lang="zh-CN" altLang="en-US" dirty="0">
                    <a:solidFill>
                      <a:srgbClr val="C00000"/>
                    </a:solidFill>
                  </a:rPr>
                  <a:t>两侧颞下回</a:t>
                </a:r>
                <a:r>
                  <a:rPr lang="en-US" altLang="zh-CN" dirty="0">
                    <a:solidFill>
                      <a:srgbClr val="C00000"/>
                    </a:solidFill>
                  </a:rPr>
                  <a:t>)</a:t>
                </a:r>
                <a:r>
                  <a:rPr lang="zh-CN" altLang="en-US" dirty="0"/>
                  <a:t>、</a:t>
                </a:r>
                <a:r>
                  <a:rPr lang="en-US" altLang="zh-CN" dirty="0"/>
                  <a:t> </a:t>
                </a:r>
                <a:r>
                  <a:rPr lang="en-US" altLang="zh-CN" dirty="0">
                    <a:solidFill>
                      <a:srgbClr val="C00000"/>
                    </a:solidFill>
                  </a:rPr>
                  <a:t>Left and Right inferior parietal lobule(</a:t>
                </a:r>
                <a:r>
                  <a:rPr lang="zh-CN" altLang="en-US" dirty="0">
                    <a:solidFill>
                      <a:srgbClr val="C00000"/>
                    </a:solidFill>
                  </a:rPr>
                  <a:t>两侧顶下小叶</a:t>
                </a:r>
                <a:r>
                  <a:rPr lang="en-US" altLang="zh-CN" dirty="0">
                    <a:solidFill>
                      <a:srgbClr val="C00000"/>
                    </a:solidFill>
                  </a:rPr>
                  <a:t>), </a:t>
                </a:r>
              </a:p>
              <a:p>
                <a:r>
                  <a:rPr lang="en-US" altLang="zh-CN" dirty="0"/>
                  <a:t>Left and Right precentral gyri(</a:t>
                </a:r>
                <a:r>
                  <a:rPr lang="zh-CN" altLang="en-US" dirty="0"/>
                  <a:t>两侧中央前回</a:t>
                </a:r>
                <a:r>
                  <a:rPr lang="en-US" altLang="zh-CN" dirty="0"/>
                  <a:t>), Right postcentral gyrus(</a:t>
                </a:r>
                <a:r>
                  <a:rPr lang="zh-CN" altLang="en-US" dirty="0"/>
                  <a:t>右侧中央后回</a:t>
                </a:r>
                <a:r>
                  <a:rPr lang="en-US" altLang="zh-CN" dirty="0"/>
                  <a:t>), </a:t>
                </a:r>
              </a:p>
              <a:p>
                <a:r>
                  <a:rPr lang="en-US" altLang="zh-CN" dirty="0"/>
                  <a:t>Left and right superior frontal gyrus(</a:t>
                </a:r>
                <a:r>
                  <a:rPr lang="zh-CN" altLang="en-US" dirty="0"/>
                  <a:t>两侧额上回</a:t>
                </a:r>
                <a:r>
                  <a:rPr lang="en-US" altLang="zh-CN" dirty="0"/>
                  <a:t>), Left and right fusiform gyri(</a:t>
                </a:r>
                <a:r>
                  <a:rPr lang="zh-CN" altLang="en-US" dirty="0"/>
                  <a:t>两侧梭状回</a:t>
                </a:r>
                <a:r>
                  <a:rPr lang="en-US" altLang="zh-CN" dirty="0"/>
                  <a:t>), </a:t>
                </a:r>
              </a:p>
              <a:p>
                <a:r>
                  <a:rPr lang="en-US" altLang="zh-CN" dirty="0"/>
                  <a:t>and the </a:t>
                </a:r>
                <a:r>
                  <a:rPr lang="en-US" altLang="zh-CN" dirty="0">
                    <a:solidFill>
                      <a:srgbClr val="C00000"/>
                    </a:solidFill>
                  </a:rPr>
                  <a:t>Right putamen(</a:t>
                </a:r>
                <a:r>
                  <a:rPr lang="zh-CN" altLang="en-US" dirty="0">
                    <a:solidFill>
                      <a:srgbClr val="C00000"/>
                    </a:solidFill>
                  </a:rPr>
                  <a:t>右侧壳核</a:t>
                </a:r>
                <a:r>
                  <a:rPr lang="en-US" altLang="zh-CN" dirty="0">
                    <a:solidFill>
                      <a:srgbClr val="C00000"/>
                    </a:solidFill>
                  </a:rPr>
                  <a:t>), </a:t>
                </a:r>
                <a:r>
                  <a:rPr lang="en-US" altLang="zh-CN" dirty="0"/>
                  <a:t>superior orbital gyrus(</a:t>
                </a:r>
                <a:r>
                  <a:rPr lang="zh-CN" altLang="en-US" dirty="0"/>
                  <a:t>枕上回</a:t>
                </a:r>
                <a:r>
                  <a:rPr lang="en-US" altLang="zh-CN" dirty="0"/>
                  <a:t>) and </a:t>
                </a:r>
                <a:r>
                  <a:rPr lang="en-US" altLang="zh-CN" dirty="0">
                    <a:solidFill>
                      <a:srgbClr val="C00000"/>
                    </a:solidFill>
                  </a:rPr>
                  <a:t>pallidum (</a:t>
                </a:r>
                <a:r>
                  <a:rPr lang="zh-CN" altLang="en-US" dirty="0">
                    <a:solidFill>
                      <a:srgbClr val="C00000"/>
                    </a:solidFill>
                  </a:rPr>
                  <a:t>苍白球</a:t>
                </a:r>
                <a:r>
                  <a:rPr lang="en-US" altLang="zh-CN" dirty="0">
                    <a:solidFill>
                      <a:srgbClr val="C00000"/>
                    </a:solidFill>
                  </a:rPr>
                  <a:t>)</a:t>
                </a:r>
              </a:p>
              <a:p>
                <a:r>
                  <a:rPr lang="zh-CN" altLang="en-US" dirty="0"/>
                  <a:t> </a:t>
                </a:r>
                <a:endParaRPr lang="en-US" altLang="zh-CN" dirty="0"/>
              </a:p>
              <a:p>
                <a:endParaRPr kumimoji="1" lang="zh-CN" altLang="en-US" dirty="0"/>
              </a:p>
            </p:txBody>
          </p:sp>
        </mc:Choice>
        <mc:Fallback xmlns="">
          <p:sp>
            <p:nvSpPr>
              <p:cNvPr id="2" name="文本框 1">
                <a:extLst>
                  <a:ext uri="{FF2B5EF4-FFF2-40B4-BE49-F238E27FC236}">
                    <a16:creationId xmlns:a16="http://schemas.microsoft.com/office/drawing/2014/main" id="{F334121B-67DE-7548-BB43-4AF72D07695B}"/>
                  </a:ext>
                </a:extLst>
              </p:cNvPr>
              <p:cNvSpPr txBox="1">
                <a:spLocks noRot="1" noChangeAspect="1" noMove="1" noResize="1" noEditPoints="1" noAdjustHandles="1" noChangeArrowheads="1" noChangeShapeType="1" noTextEdit="1"/>
              </p:cNvSpPr>
              <p:nvPr/>
            </p:nvSpPr>
            <p:spPr>
              <a:xfrm>
                <a:off x="1130700" y="1520335"/>
                <a:ext cx="10472881" cy="2512354"/>
              </a:xfrm>
              <a:prstGeom prst="rect">
                <a:avLst/>
              </a:prstGeom>
              <a:blipFill>
                <a:blip r:embed="rId4"/>
                <a:stretch>
                  <a:fillRect l="-484" r="-15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9018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4F362FD-9814-4A45-A235-55C76F259B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096" y="3109759"/>
            <a:ext cx="7711807" cy="3748241"/>
          </a:xfrm>
          <a:prstGeom prst="rect">
            <a:avLst/>
          </a:prstGeom>
        </p:spPr>
      </p:pic>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zh-CN" altLang="en-US" sz="3200" b="1" i="0" u="none" strike="noStrike" kern="1200" cap="none" spc="0" normalizeH="0" baseline="0" noProof="0" dirty="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Data</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34121B-67DE-7548-BB43-4AF72D07695B}"/>
                  </a:ext>
                </a:extLst>
              </p:cNvPr>
              <p:cNvSpPr txBox="1"/>
              <p:nvPr/>
            </p:nvSpPr>
            <p:spPr>
              <a:xfrm>
                <a:off x="1130700" y="1520335"/>
                <a:ext cx="10472881" cy="1856342"/>
              </a:xfrm>
              <a:prstGeom prst="rect">
                <a:avLst/>
              </a:prstGeom>
              <a:noFill/>
            </p:spPr>
            <p:txBody>
              <a:bodyPr wrap="square" rtlCol="0">
                <a:spAutoFit/>
              </a:bodyPr>
              <a:lstStyle/>
              <a:p>
                <a:r>
                  <a:rPr lang="en-US" altLang="zh-CN" dirty="0"/>
                  <a:t>1.</a:t>
                </a:r>
                <a:r>
                  <a:rPr lang="zh-CN" altLang="en-US" dirty="0"/>
                  <a:t>与第一层社会信念</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𝜇</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相关的脑区 </a:t>
                </a:r>
                <a:r>
                  <a:rPr lang="en-US" altLang="zh-CN" dirty="0"/>
                  <a:t>:</a:t>
                </a:r>
                <a:r>
                  <a:rPr lang="zh-CN" altLang="en-US" dirty="0"/>
                  <a:t> </a:t>
                </a:r>
                <a:endParaRPr lang="en-US" altLang="zh-CN" dirty="0"/>
              </a:p>
              <a:p>
                <a:r>
                  <a:rPr lang="en-US" altLang="zh-CN" dirty="0"/>
                  <a:t>2)</a:t>
                </a:r>
                <a:r>
                  <a:rPr lang="zh-CN" altLang="en-US" dirty="0"/>
                  <a:t> </a:t>
                </a:r>
                <a:r>
                  <a:rPr lang="en-US" altLang="zh-CN" dirty="0"/>
                  <a:t>With</a:t>
                </a:r>
                <a:r>
                  <a:rPr lang="zh-CN" altLang="en-US" dirty="0"/>
                  <a:t> </a:t>
                </a:r>
                <a:r>
                  <a:rPr lang="en-US" altLang="zh-CN" dirty="0"/>
                  <a:t>self-reports of having used the gaze during decision-making. </a:t>
                </a:r>
              </a:p>
              <a:p>
                <a:r>
                  <a:rPr lang="en-US" altLang="zh-CN" dirty="0"/>
                  <a:t>Right rectal gyrus(</a:t>
                </a:r>
                <a:r>
                  <a:rPr lang="zh-CN" altLang="en-US" dirty="0"/>
                  <a:t>右侧肠回</a:t>
                </a:r>
                <a:r>
                  <a:rPr lang="en-US" altLang="zh-CN" dirty="0"/>
                  <a:t>), </a:t>
                </a:r>
                <a:r>
                  <a:rPr lang="en-US" altLang="zh-CN" dirty="0">
                    <a:solidFill>
                      <a:srgbClr val="C00000"/>
                    </a:solidFill>
                  </a:rPr>
                  <a:t>Right and left putamen</a:t>
                </a:r>
                <a:r>
                  <a:rPr lang="zh-CN" altLang="en-US" dirty="0">
                    <a:solidFill>
                      <a:srgbClr val="C00000"/>
                    </a:solidFill>
                  </a:rPr>
                  <a:t> </a:t>
                </a:r>
                <a:r>
                  <a:rPr lang="en-US" altLang="zh-CN" dirty="0">
                    <a:solidFill>
                      <a:srgbClr val="C00000"/>
                    </a:solidFill>
                  </a:rPr>
                  <a:t>(</a:t>
                </a:r>
                <a:r>
                  <a:rPr lang="zh-CN" altLang="en-US" dirty="0">
                    <a:solidFill>
                      <a:srgbClr val="C00000"/>
                    </a:solidFill>
                  </a:rPr>
                  <a:t>两侧壳核</a:t>
                </a:r>
                <a:r>
                  <a:rPr lang="en-US" altLang="zh-CN" dirty="0">
                    <a:solidFill>
                      <a:srgbClr val="C00000"/>
                    </a:solidFill>
                  </a:rPr>
                  <a:t>) and Insula </a:t>
                </a:r>
                <a:r>
                  <a:rPr lang="zh-CN" altLang="en-US" dirty="0">
                    <a:solidFill>
                      <a:srgbClr val="C00000"/>
                    </a:solidFill>
                  </a:rPr>
                  <a:t> </a:t>
                </a:r>
                <a:r>
                  <a:rPr lang="en-US" altLang="zh-CN" dirty="0">
                    <a:solidFill>
                      <a:srgbClr val="C00000"/>
                    </a:solidFill>
                  </a:rPr>
                  <a:t>(</a:t>
                </a:r>
                <a:r>
                  <a:rPr lang="zh-CN" altLang="en-US" dirty="0">
                    <a:solidFill>
                      <a:srgbClr val="C00000"/>
                    </a:solidFill>
                  </a:rPr>
                  <a:t>脑岛</a:t>
                </a:r>
                <a:r>
                  <a:rPr lang="en-US" altLang="zh-CN" dirty="0">
                    <a:solidFill>
                      <a:srgbClr val="C00000"/>
                    </a:solidFill>
                  </a:rPr>
                  <a:t>)</a:t>
                </a:r>
              </a:p>
              <a:p>
                <a:r>
                  <a:rPr lang="en-US" altLang="zh-CN" dirty="0"/>
                  <a:t>3)With</a:t>
                </a:r>
                <a:r>
                  <a:rPr lang="zh-CN" altLang="en-US" dirty="0"/>
                  <a:t> </a:t>
                </a:r>
                <a:r>
                  <a:rPr lang="en-US" altLang="zh-CN" dirty="0" err="1"/>
                  <a:t>ξ</a:t>
                </a:r>
                <a:endParaRPr lang="en-US" altLang="zh-CN" dirty="0"/>
              </a:p>
              <a:p>
                <a:r>
                  <a:rPr lang="en-US" altLang="zh-CN" dirty="0"/>
                  <a:t>Right inferior occipital gyrus</a:t>
                </a:r>
                <a:r>
                  <a:rPr lang="zh-CN" altLang="en-US" dirty="0"/>
                  <a:t> </a:t>
                </a:r>
                <a:r>
                  <a:rPr lang="en-US" altLang="zh-CN" dirty="0"/>
                  <a:t>(</a:t>
                </a:r>
                <a:r>
                  <a:rPr lang="zh-CN" altLang="en-US" dirty="0"/>
                  <a:t>右侧枕下回</a:t>
                </a:r>
                <a:r>
                  <a:rPr lang="en-US" altLang="zh-CN" dirty="0"/>
                  <a:t>) </a:t>
                </a:r>
              </a:p>
              <a:p>
                <a:endParaRPr kumimoji="1" lang="zh-CN" altLang="en-US" dirty="0"/>
              </a:p>
            </p:txBody>
          </p:sp>
        </mc:Choice>
        <mc:Fallback xmlns="">
          <p:sp>
            <p:nvSpPr>
              <p:cNvPr id="2" name="文本框 1">
                <a:extLst>
                  <a:ext uri="{FF2B5EF4-FFF2-40B4-BE49-F238E27FC236}">
                    <a16:creationId xmlns:a16="http://schemas.microsoft.com/office/drawing/2014/main" id="{F334121B-67DE-7548-BB43-4AF72D07695B}"/>
                  </a:ext>
                </a:extLst>
              </p:cNvPr>
              <p:cNvSpPr txBox="1">
                <a:spLocks noRot="1" noChangeAspect="1" noMove="1" noResize="1" noEditPoints="1" noAdjustHandles="1" noChangeArrowheads="1" noChangeShapeType="1" noTextEdit="1"/>
              </p:cNvSpPr>
              <p:nvPr/>
            </p:nvSpPr>
            <p:spPr>
              <a:xfrm>
                <a:off x="1130700" y="1520335"/>
                <a:ext cx="10472881" cy="1856342"/>
              </a:xfrm>
              <a:prstGeom prst="rect">
                <a:avLst/>
              </a:prstGeom>
              <a:blipFill>
                <a:blip r:embed="rId4"/>
                <a:stretch>
                  <a:fillRect l="-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0828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in</a:t>
                </a:r>
                <a:r>
                  <a:rPr lang="zh-CN" altLang="en-US" sz="2800" b="1" cap="none" dirty="0">
                    <a:solidFill>
                      <a:schemeClr val="tx2">
                        <a:lumMod val="60000"/>
                        <a:lumOff val="40000"/>
                      </a:schemeClr>
                    </a:solidFill>
                    <a:latin typeface="+mn-lt"/>
                  </a:rPr>
                  <a:t>  </a:t>
                </a:r>
                <a14:m>
                  <m:oMath xmlns:m="http://schemas.openxmlformats.org/officeDocument/2006/math">
                    <m:r>
                      <a:rPr lang="zh-CN" altLang="en-US" sz="2800" b="1" i="0" smtClean="0">
                        <a:latin typeface="Cambria Math" panose="02040503050406030204" pitchFamily="18" charset="0"/>
                      </a:rPr>
                      <m:t> </m:t>
                    </m:r>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𝜇</m:t>
                            </m:r>
                          </m:e>
                        </m:acc>
                      </m:e>
                      <m:sub>
                        <m:r>
                          <a:rPr lang="en-US" altLang="zh-CN" sz="2800" i="1">
                            <a:latin typeface="Cambria Math" panose="02040503050406030204" pitchFamily="18" charset="0"/>
                          </a:rPr>
                          <m:t>1</m:t>
                        </m:r>
                        <m:r>
                          <a:rPr lang="zh-CN" altLang="en-US" sz="2800" i="1">
                            <a:latin typeface="Cambria Math" panose="02040503050406030204" pitchFamily="18" charset="0"/>
                          </a:rPr>
                          <m:t> </m:t>
                        </m:r>
                        <m:r>
                          <a:rPr lang="en-US" altLang="zh-CN" sz="2800" i="1">
                            <a:latin typeface="Cambria Math" panose="02040503050406030204" pitchFamily="18" charset="0"/>
                          </a:rPr>
                          <m:t>𝑔𝑎𝑧𝑒</m:t>
                        </m:r>
                      </m:sub>
                      <m:sup>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sup>
                    </m:sSubSup>
                  </m:oMath>
                </a14:m>
                <a:endParaRPr lang="zh-CN" altLang="en-US" sz="2800" b="1" cap="none" dirty="0">
                  <a:solidFill>
                    <a:schemeClr val="tx2">
                      <a:lumMod val="60000"/>
                      <a:lumOff val="40000"/>
                    </a:schemeClr>
                  </a:solidFill>
                  <a:latin typeface="+mn-lt"/>
                </a:endParaRPr>
              </a:p>
            </p:txBody>
          </p:sp>
        </mc:Choice>
        <mc:Fallback xmlns="">
          <p:sp>
            <p:nvSpPr>
              <p:cNvPr id="5" name="标题 1">
                <a:extLst>
                  <a:ext uri="{FF2B5EF4-FFF2-40B4-BE49-F238E27FC236}">
                    <a16:creationId xmlns:a16="http://schemas.microsoft.com/office/drawing/2014/main" id="{DA980BAD-03E1-4444-BBE4-A83FE9EDA76A}"/>
                  </a:ext>
                </a:extLst>
              </p:cNvPr>
              <p:cNvSpPr>
                <a:spLocks noGrp="1" noRot="1" noChangeAspect="1" noMove="1" noResize="1" noEditPoints="1" noAdjustHandles="1" noChangeArrowheads="1" noChangeShapeType="1" noTextEdit="1"/>
              </p:cNvSpPr>
              <p:nvPr>
                <p:ph type="title"/>
              </p:nvPr>
            </p:nvSpPr>
            <p:spPr>
              <a:xfrm>
                <a:off x="478875" y="384755"/>
                <a:ext cx="10603774" cy="495587"/>
              </a:xfrm>
              <a:blipFill>
                <a:blip r:embed="rId3"/>
                <a:stretch>
                  <a:fillRect l="-1196" t="-35000"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979790" cy="8688982"/>
              </a:xfrm>
              <a:prstGeom prst="rect">
                <a:avLst/>
              </a:prstGeom>
              <a:noFill/>
            </p:spPr>
            <p:txBody>
              <a:bodyPr wrap="square" rtlCol="0">
                <a:spAutoFit/>
              </a:bodyPr>
              <a:lstStyle/>
              <a:p>
                <a:r>
                  <a:rPr lang="en-US" altLang="zh-CN" dirty="0"/>
                  <a:t>1.We found that the belief about the social cue, i.e., the inferred probability of the gaze to give a correct advice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𝜇</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was</a:t>
                </a:r>
                <a:r>
                  <a:rPr lang="zh-CN" altLang="en-US" dirty="0"/>
                  <a:t> </a:t>
                </a:r>
                <a:r>
                  <a:rPr lang="en-US" altLang="zh-CN" dirty="0"/>
                  <a:t>associated with activity in the </a:t>
                </a:r>
                <a:r>
                  <a:rPr lang="en-US" altLang="zh-CN" dirty="0">
                    <a:solidFill>
                      <a:srgbClr val="C00000"/>
                    </a:solidFill>
                  </a:rPr>
                  <a:t>inferior temporal gyri</a:t>
                </a:r>
                <a:r>
                  <a:rPr lang="en-US" altLang="zh-CN" dirty="0"/>
                  <a:t>, </a:t>
                </a:r>
                <a:r>
                  <a:rPr lang="en-US" altLang="zh-CN" dirty="0">
                    <a:solidFill>
                      <a:srgbClr val="C00000"/>
                    </a:solidFill>
                  </a:rPr>
                  <a:t>inferior parietal lobule</a:t>
                </a:r>
                <a:r>
                  <a:rPr lang="en-US" altLang="zh-CN" dirty="0"/>
                  <a:t> as well as parts of </a:t>
                </a:r>
                <a:r>
                  <a:rPr lang="en-US" altLang="zh-CN" dirty="0">
                    <a:solidFill>
                      <a:srgbClr val="0070C0"/>
                    </a:solidFill>
                  </a:rPr>
                  <a:t>the striatum </a:t>
                </a:r>
                <a:r>
                  <a:rPr lang="en-US" altLang="zh-CN" dirty="0"/>
                  <a:t>including the </a:t>
                </a:r>
                <a:r>
                  <a:rPr lang="en-US" altLang="zh-CN" dirty="0">
                    <a:solidFill>
                      <a:srgbClr val="C00000"/>
                    </a:solidFill>
                  </a:rPr>
                  <a:t>right putamen </a:t>
                </a:r>
                <a:r>
                  <a:rPr lang="en-US" altLang="zh-CN" dirty="0"/>
                  <a:t>and</a:t>
                </a:r>
                <a:r>
                  <a:rPr lang="en-US" altLang="zh-CN" dirty="0">
                    <a:solidFill>
                      <a:srgbClr val="C00000"/>
                    </a:solidFill>
                  </a:rPr>
                  <a:t> pallidum</a:t>
                </a:r>
                <a:r>
                  <a:rPr lang="en-US" altLang="zh-CN" dirty="0"/>
                  <a:t>.</a:t>
                </a:r>
              </a:p>
              <a:p>
                <a:endParaRPr lang="en-US" altLang="zh-CN" dirty="0"/>
              </a:p>
              <a:p>
                <a:r>
                  <a:rPr lang="en-US" altLang="zh-CN" dirty="0">
                    <a:solidFill>
                      <a:srgbClr val="C00000"/>
                    </a:solidFill>
                  </a:rPr>
                  <a:t>The striatum’s </a:t>
                </a:r>
                <a:r>
                  <a:rPr lang="en-US" altLang="zh-CN" dirty="0"/>
                  <a:t>involvement in </a:t>
                </a:r>
                <a:r>
                  <a:rPr lang="en-US" altLang="zh-CN" dirty="0">
                    <a:solidFill>
                      <a:srgbClr val="0070C0"/>
                    </a:solidFill>
                  </a:rPr>
                  <a:t>tracking the belief about the accuracy of social advice </a:t>
                </a:r>
                <a:r>
                  <a:rPr lang="en-US" altLang="zh-CN" dirty="0"/>
                  <a:t>during choice accords with earlier findings regarding </a:t>
                </a:r>
                <a:r>
                  <a:rPr lang="en-US" altLang="zh-CN" dirty="0">
                    <a:solidFill>
                      <a:srgbClr val="0070C0"/>
                    </a:solidFill>
                  </a:rPr>
                  <a:t>the role of this region in encoding the value of social interaction partners</a:t>
                </a:r>
                <a:r>
                  <a:rPr lang="en-US" altLang="zh-CN" dirty="0"/>
                  <a:t> (Baez-Mendoza &amp; Schultz, 2013; Baumgartner, Heinrichs, </a:t>
                </a:r>
                <a:r>
                  <a:rPr lang="en-US" altLang="zh-CN" dirty="0" err="1"/>
                  <a:t>Vonlanthen</a:t>
                </a:r>
                <a:r>
                  <a:rPr lang="en-US" altLang="zh-CN" dirty="0"/>
                  <a:t>, </a:t>
                </a:r>
                <a:r>
                  <a:rPr lang="en-US" altLang="zh-CN" dirty="0" err="1"/>
                  <a:t>Fischbacher</a:t>
                </a:r>
                <a:r>
                  <a:rPr lang="en-US" altLang="zh-CN" dirty="0"/>
                  <a:t>, &amp; Fehr, 2008; Delgado et al., 2005; King-Casas et al., 2005; </a:t>
                </a:r>
                <a:r>
                  <a:rPr lang="en-US" altLang="zh-CN" dirty="0" err="1"/>
                  <a:t>Rilling</a:t>
                </a:r>
                <a:r>
                  <a:rPr lang="en-US" altLang="zh-CN" dirty="0"/>
                  <a:t> et al., 2008) and of </a:t>
                </a:r>
                <a:r>
                  <a:rPr lang="en-US" altLang="zh-CN" dirty="0">
                    <a:solidFill>
                      <a:srgbClr val="0070C0"/>
                    </a:solidFill>
                  </a:rPr>
                  <a:t>the non-social aspects of a learning environment </a:t>
                </a:r>
                <a:r>
                  <a:rPr lang="en-US" altLang="zh-CN" dirty="0"/>
                  <a:t>(cf. </a:t>
                </a:r>
                <a:r>
                  <a:rPr lang="en-US" altLang="zh-CN" dirty="0" err="1"/>
                  <a:t>O’Doherty</a:t>
                </a:r>
                <a:r>
                  <a:rPr lang="en-US" altLang="zh-CN" dirty="0"/>
                  <a:t>, 2004).</a:t>
                </a:r>
                <a:br>
                  <a:rPr lang="en-US" altLang="zh-CN" dirty="0"/>
                </a:br>
                <a:endParaRPr lang="en-US" altLang="zh-CN" dirty="0"/>
              </a:p>
              <a:p>
                <a:r>
                  <a:rPr lang="en-US" altLang="zh-CN" dirty="0"/>
                  <a:t>2.The present results suggest that the magnitude of BOLD activity related to advice accuracy in </a:t>
                </a:r>
                <a:r>
                  <a:rPr lang="en-US" altLang="zh-CN" dirty="0">
                    <a:solidFill>
                      <a:srgbClr val="C00000"/>
                    </a:solidFill>
                  </a:rPr>
                  <a:t>the putamen </a:t>
                </a:r>
                <a:r>
                  <a:rPr lang="en-US" altLang="zh-CN" dirty="0"/>
                  <a:t>and </a:t>
                </a:r>
                <a:r>
                  <a:rPr lang="en-US" altLang="zh-CN" dirty="0">
                    <a:solidFill>
                      <a:srgbClr val="C00000"/>
                    </a:solidFill>
                  </a:rPr>
                  <a:t>anterior insula</a:t>
                </a:r>
                <a:r>
                  <a:rPr lang="en-US" altLang="zh-CN" dirty="0"/>
                  <a:t> may be </a:t>
                </a:r>
                <a:r>
                  <a:rPr lang="en-US" altLang="zh-CN" dirty="0">
                    <a:solidFill>
                      <a:srgbClr val="0070C0"/>
                    </a:solidFill>
                  </a:rPr>
                  <a:t>modulated as a function of individual differences in employing the social cue during decision-making</a:t>
                </a:r>
                <a:r>
                  <a:rPr lang="en-US" altLang="zh-CN" dirty="0"/>
                  <a:t>. Specifically, the recruitment of the putamen and insula was more pronounced for participants that integrated the social cue into their decision-making, as indicated by subjective reports. Activity changes in the insula that correlate with advice accuracy during choice are </a:t>
                </a:r>
                <a:r>
                  <a:rPr lang="en-US" altLang="zh-CN" dirty="0">
                    <a:solidFill>
                      <a:srgbClr val="0070C0"/>
                    </a:solidFill>
                  </a:rPr>
                  <a:t>in line with </a:t>
                </a:r>
                <a:r>
                  <a:rPr lang="en-US" altLang="zh-CN" dirty="0"/>
                  <a:t>a previous finding </a:t>
                </a:r>
                <a:r>
                  <a:rPr lang="en-US" altLang="zh-CN" dirty="0">
                    <a:solidFill>
                      <a:srgbClr val="0070C0"/>
                    </a:solidFill>
                  </a:rPr>
                  <a:t>of insula activity correlating with the predicted value of the action of another person </a:t>
                </a:r>
                <a:r>
                  <a:rPr lang="en-US" altLang="zh-CN" dirty="0"/>
                  <a:t>(Apps et al., 2015). </a:t>
                </a:r>
              </a:p>
              <a:p>
                <a:endParaRPr lang="en-US" altLang="zh-CN" dirty="0"/>
              </a:p>
              <a:p>
                <a:endParaRPr lang="en-US" altLang="zh-CN" dirty="0"/>
              </a:p>
              <a:p>
                <a:r>
                  <a:rPr lang="en-US" altLang="zh-CN" dirty="0"/>
                  <a:t> </a:t>
                </a:r>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mc:Choice>
        <mc:Fallback xmlns="">
          <p:sp>
            <p:nvSpPr>
              <p:cNvPr id="6" name="文本框 5">
                <a:extLst>
                  <a:ext uri="{FF2B5EF4-FFF2-40B4-BE49-F238E27FC236}">
                    <a16:creationId xmlns:a16="http://schemas.microsoft.com/office/drawing/2014/main" id="{C7AD3CE9-66E9-2343-9B5B-5861F0B84BCC}"/>
                  </a:ext>
                </a:extLst>
              </p:cNvPr>
              <p:cNvSpPr txBox="1">
                <a:spLocks noRot="1" noChangeAspect="1" noMove="1" noResize="1" noEditPoints="1" noAdjustHandles="1" noChangeArrowheads="1" noChangeShapeType="1" noTextEdit="1"/>
              </p:cNvSpPr>
              <p:nvPr/>
            </p:nvSpPr>
            <p:spPr>
              <a:xfrm>
                <a:off x="1102859" y="1354109"/>
                <a:ext cx="9979790" cy="8688982"/>
              </a:xfrm>
              <a:prstGeom prst="rect">
                <a:avLst/>
              </a:prstGeom>
              <a:blipFill>
                <a:blip r:embed="rId4"/>
                <a:stretch>
                  <a:fillRect l="-508" t="-292" r="-11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872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in</a:t>
                </a:r>
                <a:r>
                  <a:rPr lang="zh-CN" altLang="en-US" sz="2800" b="1" cap="none" dirty="0">
                    <a:solidFill>
                      <a:schemeClr val="tx2">
                        <a:lumMod val="60000"/>
                        <a:lumOff val="40000"/>
                      </a:schemeClr>
                    </a:solidFill>
                    <a:latin typeface="+mn-lt"/>
                  </a:rPr>
                  <a:t>  </a:t>
                </a:r>
                <a14:m>
                  <m:oMath xmlns:m="http://schemas.openxmlformats.org/officeDocument/2006/math">
                    <m:r>
                      <a:rPr lang="zh-CN" altLang="en-US" sz="2800" b="1" i="0" smtClean="0">
                        <a:latin typeface="Cambria Math" panose="02040503050406030204" pitchFamily="18" charset="0"/>
                      </a:rPr>
                      <m:t> </m:t>
                    </m:r>
                    <m:sSubSup>
                      <m:sSubSupPr>
                        <m:ctrlPr>
                          <a:rPr lang="en-US" altLang="zh-CN" sz="2800" i="1">
                            <a:latin typeface="Cambria Math" panose="02040503050406030204" pitchFamily="18" charset="0"/>
                          </a:rPr>
                        </m:ctrlPr>
                      </m:sSubSup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ea typeface="Cambria Math" panose="02040503050406030204" pitchFamily="18" charset="0"/>
                              </a:rPr>
                              <m:t>𝜇</m:t>
                            </m:r>
                          </m:e>
                        </m:acc>
                      </m:e>
                      <m:sub>
                        <m:r>
                          <a:rPr lang="en-US" altLang="zh-CN" sz="2800" i="1">
                            <a:latin typeface="Cambria Math" panose="02040503050406030204" pitchFamily="18" charset="0"/>
                          </a:rPr>
                          <m:t>1</m:t>
                        </m:r>
                        <m:r>
                          <a:rPr lang="zh-CN" altLang="en-US" sz="2800" i="1">
                            <a:latin typeface="Cambria Math" panose="02040503050406030204" pitchFamily="18" charset="0"/>
                          </a:rPr>
                          <m:t> </m:t>
                        </m:r>
                        <m:r>
                          <a:rPr lang="en-US" altLang="zh-CN" sz="2800" i="1">
                            <a:latin typeface="Cambria Math" panose="02040503050406030204" pitchFamily="18" charset="0"/>
                          </a:rPr>
                          <m:t>𝑔𝑎𝑧𝑒</m:t>
                        </m:r>
                      </m:sub>
                      <m:sup>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sup>
                    </m:sSubSup>
                  </m:oMath>
                </a14:m>
                <a:endParaRPr lang="zh-CN" altLang="en-US" sz="2800" b="1" cap="none" dirty="0">
                  <a:solidFill>
                    <a:schemeClr val="tx2">
                      <a:lumMod val="60000"/>
                      <a:lumOff val="40000"/>
                    </a:schemeClr>
                  </a:solidFill>
                  <a:latin typeface="+mn-lt"/>
                </a:endParaRPr>
              </a:p>
            </p:txBody>
          </p:sp>
        </mc:Choice>
        <mc:Fallback xmlns="">
          <p:sp>
            <p:nvSpPr>
              <p:cNvPr id="5" name="标题 1">
                <a:extLst>
                  <a:ext uri="{FF2B5EF4-FFF2-40B4-BE49-F238E27FC236}">
                    <a16:creationId xmlns:a16="http://schemas.microsoft.com/office/drawing/2014/main" id="{DA980BAD-03E1-4444-BBE4-A83FE9EDA76A}"/>
                  </a:ext>
                </a:extLst>
              </p:cNvPr>
              <p:cNvSpPr>
                <a:spLocks noGrp="1" noRot="1" noChangeAspect="1" noMove="1" noResize="1" noEditPoints="1" noAdjustHandles="1" noChangeArrowheads="1" noChangeShapeType="1" noTextEdit="1"/>
              </p:cNvSpPr>
              <p:nvPr>
                <p:ph type="title"/>
              </p:nvPr>
            </p:nvSpPr>
            <p:spPr>
              <a:xfrm>
                <a:off x="478875" y="384755"/>
                <a:ext cx="10603774" cy="495587"/>
              </a:xfrm>
              <a:blipFill>
                <a:blip r:embed="rId3"/>
                <a:stretch>
                  <a:fillRect l="-1196" t="-35000" b="-15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979790" cy="7201972"/>
          </a:xfrm>
          <a:prstGeom prst="rect">
            <a:avLst/>
          </a:prstGeom>
          <a:noFill/>
        </p:spPr>
        <p:txBody>
          <a:bodyPr wrap="square" rtlCol="0">
            <a:spAutoFit/>
          </a:bodyPr>
          <a:lstStyle/>
          <a:p>
            <a:r>
              <a:rPr lang="en-US" altLang="zh-CN" dirty="0"/>
              <a:t>3. Our finding that putamen and insula activities were correlated with increased weighting of social information needs to be seen in light of </a:t>
            </a:r>
            <a:r>
              <a:rPr lang="en-US" altLang="zh-CN" dirty="0">
                <a:solidFill>
                  <a:srgbClr val="C00000"/>
                </a:solidFill>
              </a:rPr>
              <a:t>a limitation of the current study</a:t>
            </a:r>
            <a:r>
              <a:rPr lang="en-US" altLang="zh-CN" dirty="0"/>
              <a:t>: we </a:t>
            </a:r>
            <a:r>
              <a:rPr lang="en-US" altLang="zh-CN" dirty="0">
                <a:solidFill>
                  <a:srgbClr val="0070C0"/>
                </a:solidFill>
              </a:rPr>
              <a:t>did not have a non-social control condition</a:t>
            </a:r>
            <a:r>
              <a:rPr lang="en-US" altLang="zh-CN" dirty="0"/>
              <a:t>, for instance in form of </a:t>
            </a:r>
            <a:r>
              <a:rPr lang="en-US" altLang="zh-CN" dirty="0">
                <a:solidFill>
                  <a:srgbClr val="0070C0"/>
                </a:solidFill>
              </a:rPr>
              <a:t>an arrow pointing to one of the cards</a:t>
            </a:r>
            <a:r>
              <a:rPr lang="en-US" altLang="zh-CN" dirty="0"/>
              <a:t>.</a:t>
            </a:r>
          </a:p>
          <a:p>
            <a:endParaRPr lang="en-US" altLang="zh-CN" dirty="0"/>
          </a:p>
          <a:p>
            <a:r>
              <a:rPr lang="en-US" altLang="zh-CN" dirty="0"/>
              <a:t>Therefore, </a:t>
            </a:r>
            <a:r>
              <a:rPr lang="en-US" altLang="zh-CN" dirty="0">
                <a:solidFill>
                  <a:srgbClr val="C00000"/>
                </a:solidFill>
              </a:rPr>
              <a:t>we cannot fully determine </a:t>
            </a:r>
            <a:r>
              <a:rPr lang="en-US" altLang="zh-CN" dirty="0"/>
              <a:t>whether </a:t>
            </a:r>
            <a:r>
              <a:rPr lang="en-US" altLang="zh-CN" dirty="0">
                <a:solidFill>
                  <a:srgbClr val="C00000"/>
                </a:solidFill>
              </a:rPr>
              <a:t>individual differences </a:t>
            </a:r>
            <a:r>
              <a:rPr lang="en-US" altLang="zh-CN" dirty="0"/>
              <a:t>in social cue weighting associated with </a:t>
            </a:r>
            <a:r>
              <a:rPr lang="en-US" altLang="zh-CN" dirty="0">
                <a:solidFill>
                  <a:srgbClr val="C00000"/>
                </a:solidFill>
              </a:rPr>
              <a:t>insula and putamen </a:t>
            </a:r>
            <a:r>
              <a:rPr lang="en-US" altLang="zh-CN" dirty="0"/>
              <a:t>activity can be </a:t>
            </a:r>
            <a:r>
              <a:rPr lang="en-US" altLang="zh-CN" dirty="0">
                <a:solidFill>
                  <a:srgbClr val="0070C0"/>
                </a:solidFill>
              </a:rPr>
              <a:t>attributed to purely social or more general learning processes</a:t>
            </a:r>
            <a:r>
              <a:rPr lang="en-US" altLang="zh-CN" dirty="0"/>
              <a:t>. </a:t>
            </a:r>
          </a:p>
          <a:p>
            <a:endParaRPr lang="en-US" altLang="zh-CN" dirty="0"/>
          </a:p>
          <a:p>
            <a:r>
              <a:rPr lang="en-US" altLang="zh-CN" dirty="0"/>
              <a:t>In fact, co-activation of putamen and insula has previously been found in non-social cueing tasks (</a:t>
            </a:r>
            <a:r>
              <a:rPr lang="en-US" altLang="zh-CN" dirty="0" err="1"/>
              <a:t>Hopfinger</a:t>
            </a:r>
            <a:r>
              <a:rPr lang="en-US" altLang="zh-CN" dirty="0"/>
              <a:t>, </a:t>
            </a:r>
            <a:r>
              <a:rPr lang="en-US" altLang="zh-CN" dirty="0" err="1"/>
              <a:t>Buonocore</a:t>
            </a:r>
            <a:r>
              <a:rPr lang="en-US" altLang="zh-CN" dirty="0"/>
              <a:t>, &amp; Mangun, 2000). Remarkably however, </a:t>
            </a:r>
            <a:r>
              <a:rPr lang="en-US" altLang="zh-CN" dirty="0">
                <a:solidFill>
                  <a:srgbClr val="C00000"/>
                </a:solidFill>
              </a:rPr>
              <a:t>these regions show significantly stronger activations for directional gaze cues </a:t>
            </a:r>
            <a:r>
              <a:rPr lang="en-US" altLang="zh-CN" dirty="0"/>
              <a:t>compared to </a:t>
            </a:r>
            <a:r>
              <a:rPr lang="en-US" altLang="zh-CN" dirty="0">
                <a:solidFill>
                  <a:srgbClr val="C00000"/>
                </a:solidFill>
              </a:rPr>
              <a:t>arrows</a:t>
            </a:r>
            <a:r>
              <a:rPr lang="en-US" altLang="zh-CN" dirty="0"/>
              <a:t> in a spatial cueing task in healthy participants (Greene et al., 2011). </a:t>
            </a:r>
          </a:p>
          <a:p>
            <a:endParaRPr lang="en-US" altLang="zh-CN" dirty="0"/>
          </a:p>
          <a:p>
            <a:endParaRPr lang="en-US" altLang="zh-CN" dirty="0"/>
          </a:p>
          <a:p>
            <a:r>
              <a:rPr lang="en-US" altLang="zh-CN" dirty="0"/>
              <a:t> </a:t>
            </a:r>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97886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blinds(horizontal)">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zh-CN" altLang="en-US" sz="3200" b="1" i="0" u="none" strike="noStrike" kern="1200" cap="none" spc="0" normalizeH="0" baseline="0" noProof="0" dirty="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Data</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34121B-67DE-7548-BB43-4AF72D07695B}"/>
                  </a:ext>
                </a:extLst>
              </p:cNvPr>
              <p:cNvSpPr txBox="1"/>
              <p:nvPr/>
            </p:nvSpPr>
            <p:spPr>
              <a:xfrm>
                <a:off x="1130700" y="1520335"/>
                <a:ext cx="10472881" cy="3840988"/>
              </a:xfrm>
              <a:prstGeom prst="rect">
                <a:avLst/>
              </a:prstGeom>
              <a:noFill/>
            </p:spPr>
            <p:txBody>
              <a:bodyPr wrap="square" rtlCol="0">
                <a:spAutoFit/>
              </a:bodyPr>
              <a:lstStyle/>
              <a:p>
                <a:r>
                  <a:rPr lang="en-US" altLang="zh-CN" dirty="0"/>
                  <a:t>2.</a:t>
                </a:r>
                <a:r>
                  <a:rPr lang="zh-CN" altLang="en-US" dirty="0"/>
                  <a:t>与第一层信念的方差</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相关的脑区 </a:t>
                </a:r>
                <a:r>
                  <a:rPr lang="en-US" altLang="zh-CN" dirty="0"/>
                  <a:t>:</a:t>
                </a:r>
                <a:r>
                  <a:rPr lang="zh-CN" altLang="en-US" dirty="0"/>
                  <a:t> </a:t>
                </a:r>
                <a:endParaRPr lang="en-US" altLang="zh-CN" dirty="0"/>
              </a:p>
              <a:p>
                <a:r>
                  <a:rPr kumimoji="1" lang="en-US" altLang="zh-CN" dirty="0"/>
                  <a:t>1)</a:t>
                </a:r>
                <a:r>
                  <a:rPr lang="en-US" altLang="zh-CN" dirty="0"/>
                  <a:t> No</a:t>
                </a:r>
                <a:r>
                  <a:rPr lang="zh-CN" altLang="en-US" dirty="0"/>
                  <a:t> </a:t>
                </a:r>
                <a:r>
                  <a:rPr lang="en-US" altLang="zh-CN" dirty="0"/>
                  <a:t>significant clusters were  found for</a:t>
                </a:r>
                <a:r>
                  <a:rPr lang="zh-CN" altLang="en-US" dirty="0"/>
                  <a:t> </a:t>
                </a:r>
                <a:r>
                  <a:rPr lang="en-US" altLang="zh-CN" dirty="0"/>
                  <a:t>the variance of the prediction</a:t>
                </a:r>
                <a:r>
                  <a:rPr lang="zh-CN" altLang="en-US" dirty="0"/>
                  <a:t> </a:t>
                </a:r>
                <a:r>
                  <a:rPr lang="en-US" altLang="zh-CN" dirty="0"/>
                  <a:t>of</a:t>
                </a:r>
                <a:r>
                  <a:rPr lang="zh-CN" altLang="en-US" dirty="0"/>
                  <a: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and</a:t>
                </a:r>
                <a:r>
                  <a:rPr lang="zh-CN" altLang="en-US" dirty="0"/>
                  <a:t> </a:t>
                </a:r>
                <a:r>
                  <a:rPr lang="en-US" altLang="zh-CN" dirty="0"/>
                  <a:t>1-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a:t>
                </a:r>
              </a:p>
              <a:p>
                <a:r>
                  <a:rPr lang="en-US" altLang="zh-CN" dirty="0"/>
                  <a:t>2)</a:t>
                </a:r>
                <a:r>
                  <a:rPr lang="zh-CN" altLang="en-US" dirty="0"/>
                  <a:t> </a:t>
                </a:r>
                <a:r>
                  <a:rPr lang="en-US" altLang="zh-CN" dirty="0"/>
                  <a:t>No significant clusters were found for the positive contrast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a:t>
                </a:r>
              </a:p>
              <a:p>
                <a:r>
                  <a:rPr lang="en-US" altLang="zh-CN" dirty="0"/>
                  <a:t>3)</a:t>
                </a:r>
                <a:r>
                  <a:rPr lang="zh-CN" altLang="en-US" dirty="0"/>
                  <a:t> </a:t>
                </a:r>
                <a:r>
                  <a:rPr lang="en-US" altLang="zh-CN" dirty="0"/>
                  <a:t>1-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endParaRPr lang="en-US" altLang="zh-CN" dirty="0"/>
              </a:p>
              <a:p>
                <a:r>
                  <a:rPr lang="en-US" altLang="zh-CN" dirty="0"/>
                  <a:t>The right insula(</a:t>
                </a:r>
                <a:r>
                  <a:rPr lang="zh-CN" altLang="en-US" dirty="0"/>
                  <a:t>右侧脑岛</a:t>
                </a:r>
                <a:r>
                  <a:rPr lang="en-US" altLang="zh-CN" dirty="0"/>
                  <a:t>) and Right </a:t>
                </a:r>
                <a:r>
                  <a:rPr lang="en-US" altLang="zh-CN" dirty="0" err="1"/>
                  <a:t>rolandic</a:t>
                </a:r>
                <a:r>
                  <a:rPr lang="zh-CN" altLang="en-US" dirty="0"/>
                  <a:t> </a:t>
                </a:r>
                <a:r>
                  <a:rPr lang="en-US" altLang="zh-CN" dirty="0"/>
                  <a:t>operculum(</a:t>
                </a:r>
                <a:r>
                  <a:rPr lang="zh-CN" altLang="en-US" dirty="0"/>
                  <a:t>右侧罗兰迪克岛盖</a:t>
                </a:r>
                <a:r>
                  <a:rPr lang="en-US" altLang="zh-CN" dirty="0"/>
                  <a:t>)</a:t>
                </a:r>
              </a:p>
              <a:p>
                <a:endParaRPr lang="en-US" altLang="zh-CN" dirty="0"/>
              </a:p>
              <a:p>
                <a:r>
                  <a:rPr lang="en-US" altLang="zh-CN" dirty="0"/>
                  <a:t>Neither the </a:t>
                </a:r>
                <a:r>
                  <a:rPr lang="en-US" altLang="zh-CN" dirty="0" err="1"/>
                  <a:t>ξ</a:t>
                </a:r>
                <a:r>
                  <a:rPr lang="en-US" altLang="zh-CN" dirty="0"/>
                  <a:t> (computational non-social weight) nor -</a:t>
                </a:r>
                <a:r>
                  <a:rPr lang="zh-CN" altLang="en-US" dirty="0"/>
                  <a:t> </a:t>
                </a:r>
                <a:r>
                  <a:rPr lang="en-US" altLang="zh-CN" dirty="0"/>
                  <a:t>Question3 (subjective non-social weight), were correlated with</a:t>
                </a:r>
                <a:r>
                  <a:rPr lang="zh-CN" altLang="en-US" dirty="0"/>
                  <a:t> </a:t>
                </a:r>
                <a:r>
                  <a:rPr lang="en-US" altLang="zh-CN" dirty="0"/>
                  <a:t>brain</a:t>
                </a:r>
                <a:r>
                  <a:rPr lang="zh-CN" altLang="en-US" dirty="0"/>
                  <a:t> </a:t>
                </a:r>
                <a:r>
                  <a:rPr lang="en-US" altLang="zh-CN" dirty="0"/>
                  <a:t>activity</a:t>
                </a:r>
                <a:r>
                  <a:rPr lang="zh-CN" altLang="en-US" dirty="0"/>
                  <a:t> </a:t>
                </a:r>
                <a:r>
                  <a:rPr lang="en-US" altLang="zh-CN" dirty="0"/>
                  <a:t>to</a:t>
                </a:r>
                <a:r>
                  <a:rPr lang="zh-CN" altLang="en-US" dirty="0"/>
                  <a:t> </a:t>
                </a:r>
                <a:r>
                  <a:rPr lang="en-US" altLang="zh-CN" dirty="0"/>
                  <a:t>1- </a:t>
                </a:r>
                <a14:m>
                  <m:oMath xmlns:m="http://schemas.openxmlformats.org/officeDocument/2006/math">
                    <m:sSubSup>
                      <m:sSubSupPr>
                        <m:ctrlPr>
                          <a:rPr lang="en-US" altLang="zh-CN" i="1">
                            <a:latin typeface="Cambria Math" panose="02040503050406030204" pitchFamily="18" charset="0"/>
                          </a:rPr>
                        </m:ctrlPr>
                      </m:sSubSupPr>
                      <m:e>
                        <m:acc>
                          <m:accPr>
                            <m:chr m:val="̂"/>
                            <m:ctrlPr>
                              <a:rPr lang="en-US" altLang="zh-CN" i="1">
                                <a:latin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𝜎</m:t>
                            </m:r>
                          </m:e>
                        </m:acc>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𝑐𝑎𝑟𝑑</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 </a:t>
                </a:r>
                <a:r>
                  <a:rPr lang="en-US" altLang="zh-CN" dirty="0"/>
                  <a:t>.</a:t>
                </a:r>
              </a:p>
              <a:p>
                <a:endParaRPr lang="en-US" altLang="zh-CN" dirty="0"/>
              </a:p>
              <a:p>
                <a:endParaRPr lang="en-US" altLang="zh-CN" dirty="0"/>
              </a:p>
              <a:p>
                <a:endParaRPr lang="en-US" altLang="zh-CN" dirty="0"/>
              </a:p>
              <a:p>
                <a:endParaRPr kumimoji="1" lang="zh-CN" altLang="en-US" dirty="0"/>
              </a:p>
            </p:txBody>
          </p:sp>
        </mc:Choice>
        <mc:Fallback xmlns="">
          <p:sp>
            <p:nvSpPr>
              <p:cNvPr id="2" name="文本框 1">
                <a:extLst>
                  <a:ext uri="{FF2B5EF4-FFF2-40B4-BE49-F238E27FC236}">
                    <a16:creationId xmlns:a16="http://schemas.microsoft.com/office/drawing/2014/main" id="{F334121B-67DE-7548-BB43-4AF72D07695B}"/>
                  </a:ext>
                </a:extLst>
              </p:cNvPr>
              <p:cNvSpPr txBox="1">
                <a:spLocks noRot="1" noChangeAspect="1" noMove="1" noResize="1" noEditPoints="1" noAdjustHandles="1" noChangeArrowheads="1" noChangeShapeType="1" noTextEdit="1"/>
              </p:cNvSpPr>
              <p:nvPr/>
            </p:nvSpPr>
            <p:spPr>
              <a:xfrm>
                <a:off x="1130700" y="1520335"/>
                <a:ext cx="10472881" cy="3840988"/>
              </a:xfrm>
              <a:prstGeom prst="rect">
                <a:avLst/>
              </a:prstGeom>
              <a:blipFill>
                <a:blip r:embed="rId3"/>
                <a:stretch>
                  <a:fillRect l="-4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5711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zh-CN" altLang="en-US" sz="3200" b="1" i="0" u="none" strike="noStrike" kern="1200" cap="none" spc="0" normalizeH="0" baseline="0" noProof="0" dirty="0">
              <a:ln>
                <a:noFill/>
              </a:ln>
              <a:solidFill>
                <a:srgbClr val="D1282E"/>
              </a:solidFill>
              <a:effectLst/>
              <a:uLnTx/>
              <a:uFillTx/>
              <a:latin typeface="Arial"/>
              <a:ea typeface="黑体" panose="02010609060101010101" pitchFamily="49" charset="-122"/>
              <a:cs typeface="+mn-cs"/>
            </a:endParaRPr>
          </a:p>
        </p:txBody>
      </p:sp>
      <p:sp>
        <p:nvSpPr>
          <p:cNvPr id="7" name="标题 1">
            <a:extLst>
              <a:ext uri="{FF2B5EF4-FFF2-40B4-BE49-F238E27FC236}">
                <a16:creationId xmlns:a16="http://schemas.microsoft.com/office/drawing/2014/main" id="{C3B0AD78-1545-F048-8500-2E87FC3B306F}"/>
              </a:ext>
            </a:extLst>
          </p:cNvPr>
          <p:cNvSpPr txBox="1">
            <a:spLocks/>
          </p:cNvSpPr>
          <p:nvPr/>
        </p:nvSpPr>
        <p:spPr>
          <a:xfrm>
            <a:off x="552637" y="521231"/>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Results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fMRI</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Data</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334121B-67DE-7548-BB43-4AF72D07695B}"/>
                  </a:ext>
                </a:extLst>
              </p:cNvPr>
              <p:cNvSpPr txBox="1"/>
              <p:nvPr/>
            </p:nvSpPr>
            <p:spPr>
              <a:xfrm>
                <a:off x="1130700" y="1520335"/>
                <a:ext cx="10712433" cy="4203395"/>
              </a:xfrm>
              <a:prstGeom prst="rect">
                <a:avLst/>
              </a:prstGeom>
              <a:noFill/>
            </p:spPr>
            <p:txBody>
              <a:bodyPr wrap="square" rtlCol="0">
                <a:spAutoFit/>
              </a:bodyPr>
              <a:lstStyle/>
              <a:p>
                <a:r>
                  <a:rPr lang="en-US" altLang="zh-CN" dirty="0"/>
                  <a:t>3.</a:t>
                </a:r>
                <a:r>
                  <a:rPr lang="zh-CN" altLang="en-US" dirty="0"/>
                  <a:t>与第一层信念的误差</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zh-CN" altLang="en-US" dirty="0"/>
                  <a:t>相关的脑区 </a:t>
                </a:r>
                <a:r>
                  <a:rPr lang="en-US" altLang="zh-CN" dirty="0"/>
                  <a:t>:</a:t>
                </a:r>
                <a:r>
                  <a:rPr lang="zh-CN" altLang="en-US" dirty="0"/>
                  <a:t> </a:t>
                </a:r>
                <a:endParaRPr lang="en-US" altLang="zh-CN" dirty="0"/>
              </a:p>
              <a:p>
                <a:r>
                  <a:rPr kumimoji="1" lang="en-US" altLang="zh-CN" dirty="0"/>
                  <a:t>1)</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&lt; 0 </a:t>
                </a:r>
                <a:r>
                  <a:rPr lang="zh-CN" altLang="en-US" dirty="0"/>
                  <a:t> </a:t>
                </a:r>
                <a:r>
                  <a:rPr lang="en-US" altLang="zh-CN" dirty="0"/>
                  <a:t>during</a:t>
                </a:r>
                <a:r>
                  <a:rPr lang="zh-CN" altLang="en-US" dirty="0"/>
                  <a:t> </a:t>
                </a:r>
                <a:r>
                  <a:rPr lang="en-US" altLang="zh-CN" dirty="0"/>
                  <a:t>incorrect</a:t>
                </a:r>
                <a:r>
                  <a:rPr lang="zh-CN" altLang="en-US" dirty="0"/>
                  <a:t> </a:t>
                </a:r>
                <a:r>
                  <a:rPr lang="en-US" altLang="zh-CN" dirty="0"/>
                  <a:t>outcome</a:t>
                </a:r>
                <a:r>
                  <a:rPr lang="zh-CN" altLang="en-US" dirty="0"/>
                  <a:t> </a:t>
                </a:r>
                <a:r>
                  <a:rPr lang="en-US" altLang="zh-CN" dirty="0"/>
                  <a:t>:</a:t>
                </a:r>
              </a:p>
              <a:p>
                <a:r>
                  <a:rPr lang="en-US" altLang="zh-CN" dirty="0">
                    <a:solidFill>
                      <a:srgbClr val="C00000"/>
                    </a:solidFill>
                  </a:rPr>
                  <a:t>Right inferior frontal gyrus(</a:t>
                </a:r>
                <a:r>
                  <a:rPr lang="zh-CN" altLang="en-US" dirty="0">
                    <a:solidFill>
                      <a:srgbClr val="C00000"/>
                    </a:solidFill>
                  </a:rPr>
                  <a:t>右侧额下回</a:t>
                </a:r>
                <a:r>
                  <a:rPr lang="en-US" altLang="zh-CN" dirty="0">
                    <a:solidFill>
                      <a:srgbClr val="C00000"/>
                    </a:solidFill>
                  </a:rPr>
                  <a:t>)</a:t>
                </a:r>
                <a:r>
                  <a:rPr lang="en-US" altLang="zh-CN" dirty="0"/>
                  <a:t>, </a:t>
                </a:r>
                <a:r>
                  <a:rPr lang="en-US" altLang="zh-CN" dirty="0">
                    <a:solidFill>
                      <a:srgbClr val="C00000"/>
                    </a:solidFill>
                  </a:rPr>
                  <a:t>Right insula(</a:t>
                </a:r>
                <a:r>
                  <a:rPr lang="zh-CN" altLang="en-US" dirty="0">
                    <a:solidFill>
                      <a:srgbClr val="C00000"/>
                    </a:solidFill>
                  </a:rPr>
                  <a:t>右侧脑岛</a:t>
                </a:r>
                <a:r>
                  <a:rPr lang="en-US" altLang="zh-CN" dirty="0">
                    <a:solidFill>
                      <a:srgbClr val="C00000"/>
                    </a:solidFill>
                  </a:rPr>
                  <a:t>)</a:t>
                </a:r>
                <a:r>
                  <a:rPr lang="en-US" altLang="zh-CN" dirty="0"/>
                  <a:t>, Rolandic operculum(</a:t>
                </a:r>
                <a:r>
                  <a:rPr lang="zh-CN" altLang="en-US" dirty="0"/>
                  <a:t>罗兰迪克岛盖</a:t>
                </a:r>
                <a:r>
                  <a:rPr lang="en-US" altLang="zh-CN" dirty="0"/>
                  <a:t>) </a:t>
                </a:r>
              </a:p>
              <a:p>
                <a:r>
                  <a:rPr lang="en-US" altLang="zh-CN" dirty="0">
                    <a:solidFill>
                      <a:srgbClr val="C00000"/>
                    </a:solidFill>
                  </a:rPr>
                  <a:t>Left posterior medial frontal gyrus (</a:t>
                </a:r>
                <a:r>
                  <a:rPr lang="zh-CN" altLang="en-US" dirty="0">
                    <a:solidFill>
                      <a:srgbClr val="C00000"/>
                    </a:solidFill>
                  </a:rPr>
                  <a:t>左侧额后内侧回</a:t>
                </a:r>
                <a:r>
                  <a:rPr lang="en-US" altLang="zh-CN" dirty="0">
                    <a:solidFill>
                      <a:srgbClr val="C00000"/>
                    </a:solidFill>
                  </a:rPr>
                  <a:t>)</a:t>
                </a:r>
                <a:r>
                  <a:rPr lang="zh-CN" altLang="en-US" dirty="0"/>
                  <a:t>；</a:t>
                </a:r>
                <a:endParaRPr lang="en-US" altLang="zh-CN" dirty="0"/>
              </a:p>
              <a:p>
                <a:r>
                  <a:rPr lang="en-US" altLang="zh-CN" dirty="0"/>
                  <a:t>2)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&lt; 0 </a:t>
                </a:r>
                <a:r>
                  <a:rPr lang="zh-CN" altLang="en-US" dirty="0"/>
                  <a:t> </a:t>
                </a:r>
                <a:r>
                  <a:rPr lang="en-US" altLang="zh-CN" dirty="0"/>
                  <a:t>during</a:t>
                </a:r>
                <a:r>
                  <a:rPr lang="zh-CN" altLang="en-US" dirty="0"/>
                  <a:t> </a:t>
                </a:r>
                <a:r>
                  <a:rPr lang="en-US" altLang="zh-CN" dirty="0"/>
                  <a:t>correct</a:t>
                </a:r>
                <a:r>
                  <a:rPr lang="zh-CN" altLang="en-US" dirty="0"/>
                  <a:t> </a:t>
                </a:r>
                <a:r>
                  <a:rPr lang="en-US" altLang="zh-CN" dirty="0"/>
                  <a:t>outcome</a:t>
                </a:r>
                <a:r>
                  <a:rPr lang="zh-CN" altLang="en-US" dirty="0"/>
                  <a:t> </a:t>
                </a:r>
                <a:r>
                  <a:rPr lang="en-US" altLang="zh-CN" dirty="0"/>
                  <a:t>Nothing;</a:t>
                </a:r>
              </a:p>
              <a:p>
                <a:r>
                  <a:rPr lang="en-US" altLang="zh-CN" dirty="0"/>
                  <a:t>3)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&gt; 0 </a:t>
                </a:r>
                <a:r>
                  <a:rPr lang="zh-CN" altLang="en-US" dirty="0"/>
                  <a:t> </a:t>
                </a:r>
                <a:r>
                  <a:rPr lang="en-US" altLang="zh-CN" dirty="0"/>
                  <a:t>during</a:t>
                </a:r>
                <a:r>
                  <a:rPr lang="zh-CN" altLang="en-US" dirty="0"/>
                  <a:t> </a:t>
                </a:r>
                <a:r>
                  <a:rPr lang="en-US" altLang="zh-CN" dirty="0"/>
                  <a:t>incorrect</a:t>
                </a:r>
                <a:r>
                  <a:rPr lang="zh-CN" altLang="en-US" dirty="0"/>
                  <a:t> </a:t>
                </a:r>
                <a:r>
                  <a:rPr lang="en-US" altLang="zh-CN" dirty="0"/>
                  <a:t>outcome</a:t>
                </a:r>
                <a:r>
                  <a:rPr lang="zh-CN" altLang="en-US" dirty="0"/>
                  <a:t> </a:t>
                </a:r>
                <a:r>
                  <a:rPr lang="en-US" altLang="zh-CN" dirty="0"/>
                  <a:t>Nothing;</a:t>
                </a:r>
              </a:p>
              <a:p>
                <a:r>
                  <a:rPr lang="en-US" altLang="zh-CN" dirty="0"/>
                  <a:t>4) </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oMath>
                </a14:m>
                <a:r>
                  <a:rPr lang="en-US" altLang="zh-CN" dirty="0"/>
                  <a:t> &gt; 0 </a:t>
                </a:r>
                <a:r>
                  <a:rPr lang="zh-CN" altLang="en-US" dirty="0"/>
                  <a:t> </a:t>
                </a:r>
                <a:r>
                  <a:rPr lang="en-US" altLang="zh-CN" dirty="0"/>
                  <a:t>during</a:t>
                </a:r>
                <a:r>
                  <a:rPr lang="zh-CN" altLang="en-US" dirty="0"/>
                  <a:t> </a:t>
                </a:r>
                <a:r>
                  <a:rPr lang="en-US" altLang="zh-CN" dirty="0"/>
                  <a:t>correct</a:t>
                </a:r>
                <a:r>
                  <a:rPr lang="zh-CN" altLang="en-US" dirty="0"/>
                  <a:t> </a:t>
                </a:r>
                <a:r>
                  <a:rPr lang="en-US" altLang="zh-CN" dirty="0"/>
                  <a:t>outcome</a:t>
                </a:r>
              </a:p>
              <a:p>
                <a:r>
                  <a:rPr lang="en-US" altLang="zh-CN" dirty="0">
                    <a:solidFill>
                      <a:srgbClr val="C00000"/>
                    </a:solidFill>
                  </a:rPr>
                  <a:t>Right lingual gyrus (</a:t>
                </a:r>
                <a:r>
                  <a:rPr lang="zh-CN" altLang="en-US" dirty="0">
                    <a:solidFill>
                      <a:srgbClr val="C00000"/>
                    </a:solidFill>
                  </a:rPr>
                  <a:t>右侧舌回</a:t>
                </a:r>
                <a:r>
                  <a:rPr lang="en-US" altLang="zh-CN" dirty="0">
                    <a:solidFill>
                      <a:srgbClr val="C00000"/>
                    </a:solidFill>
                  </a:rPr>
                  <a:t>)</a:t>
                </a:r>
                <a:r>
                  <a:rPr lang="en-US" altLang="zh-CN" dirty="0"/>
                  <a:t>,</a:t>
                </a:r>
                <a:r>
                  <a:rPr lang="en-US" altLang="zh-CN" dirty="0">
                    <a:solidFill>
                      <a:srgbClr val="C00000"/>
                    </a:solidFill>
                  </a:rPr>
                  <a:t> Middle occipital gyrus (</a:t>
                </a:r>
                <a:r>
                  <a:rPr lang="zh-CN" altLang="en-US" dirty="0">
                    <a:solidFill>
                      <a:srgbClr val="C00000"/>
                    </a:solidFill>
                  </a:rPr>
                  <a:t>枕中回</a:t>
                </a:r>
                <a:r>
                  <a:rPr lang="en-US" altLang="zh-CN" dirty="0">
                    <a:solidFill>
                      <a:srgbClr val="C00000"/>
                    </a:solidFill>
                  </a:rPr>
                  <a:t>)</a:t>
                </a:r>
              </a:p>
              <a:p>
                <a:endParaRPr lang="en-US" altLang="zh-CN" dirty="0"/>
              </a:p>
              <a:p>
                <a:endParaRPr lang="en-US" altLang="zh-CN" dirty="0"/>
              </a:p>
              <a:p>
                <a:endParaRPr lang="en-US" altLang="zh-CN" dirty="0"/>
              </a:p>
              <a:p>
                <a:endParaRPr lang="en-US" altLang="zh-CN" dirty="0"/>
              </a:p>
              <a:p>
                <a:endParaRPr kumimoji="1" lang="zh-CN" altLang="en-US" dirty="0"/>
              </a:p>
            </p:txBody>
          </p:sp>
        </mc:Choice>
        <mc:Fallback xmlns="">
          <p:sp>
            <p:nvSpPr>
              <p:cNvPr id="2" name="文本框 1">
                <a:extLst>
                  <a:ext uri="{FF2B5EF4-FFF2-40B4-BE49-F238E27FC236}">
                    <a16:creationId xmlns:a16="http://schemas.microsoft.com/office/drawing/2014/main" id="{F334121B-67DE-7548-BB43-4AF72D07695B}"/>
                  </a:ext>
                </a:extLst>
              </p:cNvPr>
              <p:cNvSpPr txBox="1">
                <a:spLocks noRot="1" noChangeAspect="1" noMove="1" noResize="1" noEditPoints="1" noAdjustHandles="1" noChangeArrowheads="1" noChangeShapeType="1" noTextEdit="1"/>
              </p:cNvSpPr>
              <p:nvPr/>
            </p:nvSpPr>
            <p:spPr>
              <a:xfrm>
                <a:off x="1130700" y="1520335"/>
                <a:ext cx="10712433" cy="4203395"/>
              </a:xfrm>
              <a:prstGeom prst="rect">
                <a:avLst/>
              </a:prstGeom>
              <a:blipFill>
                <a:blip r:embed="rId3"/>
                <a:stretch>
                  <a:fillRect l="-4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592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in</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 </m:t>
                        </m:r>
                        <m:r>
                          <a:rPr lang="zh-CN" altLang="en-US" sz="2800" i="1">
                            <a:latin typeface="Cambria Math" panose="02040503050406030204" pitchFamily="18" charset="0"/>
                          </a:rPr>
                          <m:t>𝛿</m:t>
                        </m:r>
                      </m:e>
                      <m:sub>
                        <m:r>
                          <a:rPr lang="en-US" altLang="zh-CN" sz="2800" i="1">
                            <a:latin typeface="Cambria Math" panose="02040503050406030204" pitchFamily="18" charset="0"/>
                          </a:rPr>
                          <m:t>1</m:t>
                        </m:r>
                        <m:r>
                          <a:rPr lang="zh-CN" altLang="en-US" sz="2800" i="1">
                            <a:latin typeface="Cambria Math" panose="02040503050406030204" pitchFamily="18" charset="0"/>
                          </a:rPr>
                          <m:t> </m:t>
                        </m:r>
                        <m:r>
                          <a:rPr lang="en-US" altLang="zh-CN" sz="2800" i="1">
                            <a:latin typeface="Cambria Math" panose="02040503050406030204" pitchFamily="18" charset="0"/>
                          </a:rPr>
                          <m:t>𝑔𝑎𝑧𝑒</m:t>
                        </m:r>
                      </m:sub>
                      <m:sup>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sup>
                    </m:sSubSup>
                  </m:oMath>
                </a14:m>
                <a:endParaRPr lang="zh-CN" altLang="en-US" sz="2800" b="1" cap="none" dirty="0">
                  <a:solidFill>
                    <a:schemeClr val="tx2">
                      <a:lumMod val="60000"/>
                      <a:lumOff val="40000"/>
                    </a:schemeClr>
                  </a:solidFill>
                  <a:latin typeface="+mn-lt"/>
                </a:endParaRPr>
              </a:p>
            </p:txBody>
          </p:sp>
        </mc:Choice>
        <mc:Fallback xmlns="">
          <p:sp>
            <p:nvSpPr>
              <p:cNvPr id="5" name="标题 1">
                <a:extLst>
                  <a:ext uri="{FF2B5EF4-FFF2-40B4-BE49-F238E27FC236}">
                    <a16:creationId xmlns:a16="http://schemas.microsoft.com/office/drawing/2014/main" id="{DA980BAD-03E1-4444-BBE4-A83FE9EDA76A}"/>
                  </a:ext>
                </a:extLst>
              </p:cNvPr>
              <p:cNvSpPr>
                <a:spLocks noGrp="1" noRot="1" noChangeAspect="1" noMove="1" noResize="1" noEditPoints="1" noAdjustHandles="1" noChangeArrowheads="1" noChangeShapeType="1" noTextEdit="1"/>
              </p:cNvSpPr>
              <p:nvPr>
                <p:ph type="title"/>
              </p:nvPr>
            </p:nvSpPr>
            <p:spPr>
              <a:xfrm>
                <a:off x="478875" y="384755"/>
                <a:ext cx="10603774" cy="495587"/>
              </a:xfrm>
              <a:blipFill>
                <a:blip r:embed="rId3"/>
                <a:stretch>
                  <a:fillRect l="-1196" t="-35000"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979790" cy="7857985"/>
              </a:xfrm>
              <a:prstGeom prst="rect">
                <a:avLst/>
              </a:prstGeom>
              <a:noFill/>
            </p:spPr>
            <p:txBody>
              <a:bodyPr wrap="square" rtlCol="0">
                <a:spAutoFit/>
              </a:bodyPr>
              <a:lstStyle/>
              <a:p>
                <a:r>
                  <a:rPr lang="en-US" altLang="zh-CN" dirty="0"/>
                  <a:t>4. </a:t>
                </a:r>
                <a:r>
                  <a:rPr lang="en-US" altLang="zh-CN" dirty="0">
                    <a:solidFill>
                      <a:srgbClr val="C00000"/>
                    </a:solidFill>
                  </a:rPr>
                  <a:t>Negative social prediction errors </a:t>
                </a:r>
                <a:r>
                  <a:rPr lang="en-US" altLang="zh-CN" dirty="0"/>
                  <a:t>(</a:t>
                </a:r>
                <a14:m>
                  <m:oMath xmlns:m="http://schemas.openxmlformats.org/officeDocument/2006/math">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 </m:t>
                        </m:r>
                        <m:r>
                          <a:rPr lang="zh-CN" altLang="en-US" i="1">
                            <a:latin typeface="Cambria Math" panose="02040503050406030204" pitchFamily="18" charset="0"/>
                          </a:rPr>
                          <m:t>𝛿</m:t>
                        </m:r>
                      </m:e>
                      <m:sub>
                        <m:r>
                          <a:rPr lang="en-US" altLang="zh-CN" i="1">
                            <a:latin typeface="Cambria Math" panose="02040503050406030204" pitchFamily="18" charset="0"/>
                          </a:rPr>
                          <m:t>1</m:t>
                        </m:r>
                        <m:r>
                          <a:rPr lang="zh-CN" altLang="en-US" i="1">
                            <a:latin typeface="Cambria Math" panose="02040503050406030204" pitchFamily="18" charset="0"/>
                          </a:rPr>
                          <m:t> </m:t>
                        </m:r>
                        <m:r>
                          <a:rPr lang="en-US" altLang="zh-CN" i="1">
                            <a:latin typeface="Cambria Math" panose="02040503050406030204" pitchFamily="18" charset="0"/>
                          </a:rPr>
                          <m:t>𝑔𝑎𝑧𝑒</m:t>
                        </m:r>
                      </m:sub>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up>
                    </m:sSubSup>
                    <m:r>
                      <a:rPr lang="en-US" altLang="zh-CN" i="1">
                        <a:latin typeface="Cambria Math" panose="02040503050406030204" pitchFamily="18" charset="0"/>
                      </a:rPr>
                      <m:t> </m:t>
                    </m:r>
                  </m:oMath>
                </a14:m>
                <a:r>
                  <a:rPr lang="en-US" altLang="zh-CN" dirty="0"/>
                  <a:t>&lt;0, </a:t>
                </a:r>
                <a:r>
                  <a:rPr lang="en-US" altLang="zh-CN" dirty="0" err="1"/>
                  <a:t>i.e.gaze</a:t>
                </a:r>
                <a:r>
                  <a:rPr lang="en-US" altLang="zh-CN" dirty="0"/>
                  <a:t> misleading) during wrong choices recruited the </a:t>
                </a:r>
                <a:r>
                  <a:rPr lang="en-US" altLang="zh-CN" dirty="0">
                    <a:solidFill>
                      <a:srgbClr val="C00000"/>
                    </a:solidFill>
                  </a:rPr>
                  <a:t>right anterior insula</a:t>
                </a:r>
                <a:r>
                  <a:rPr lang="en-US" altLang="zh-CN" dirty="0"/>
                  <a:t>, as well as </a:t>
                </a:r>
                <a:r>
                  <a:rPr lang="en-US" altLang="zh-CN" dirty="0">
                    <a:solidFill>
                      <a:srgbClr val="C00000"/>
                    </a:solidFill>
                  </a:rPr>
                  <a:t>the right inferior frontal gyrus </a:t>
                </a:r>
                <a:r>
                  <a:rPr lang="en-US" altLang="zh-CN" dirty="0"/>
                  <a:t>and the </a:t>
                </a:r>
                <a:r>
                  <a:rPr lang="en-US" altLang="zh-CN" dirty="0">
                    <a:solidFill>
                      <a:srgbClr val="C00000"/>
                    </a:solidFill>
                  </a:rPr>
                  <a:t>left posterior-medial frontal gyrus</a:t>
                </a:r>
                <a:r>
                  <a:rPr lang="en-US" altLang="zh-CN" dirty="0"/>
                  <a:t>. </a:t>
                </a:r>
                <a:r>
                  <a:rPr lang="en-US" altLang="zh-CN" dirty="0">
                    <a:solidFill>
                      <a:srgbClr val="0070C0"/>
                    </a:solidFill>
                  </a:rPr>
                  <a:t>For correct choices these activations were absent</a:t>
                </a:r>
                <a:r>
                  <a:rPr lang="en-US" altLang="zh-CN" dirty="0"/>
                  <a:t>, suggesting that the deception of the </a:t>
                </a:r>
                <a:r>
                  <a:rPr lang="en-US" altLang="zh-CN" dirty="0">
                    <a:solidFill>
                      <a:srgbClr val="0070C0"/>
                    </a:solidFill>
                  </a:rPr>
                  <a:t>social cue was not relevant </a:t>
                </a:r>
                <a:r>
                  <a:rPr lang="en-US" altLang="zh-CN" dirty="0"/>
                  <a:t>when </a:t>
                </a:r>
                <a:r>
                  <a:rPr lang="en-US" altLang="zh-CN" dirty="0">
                    <a:solidFill>
                      <a:srgbClr val="0070C0"/>
                    </a:solidFill>
                  </a:rPr>
                  <a:t>participants succeeded </a:t>
                </a:r>
                <a:r>
                  <a:rPr lang="en-US" altLang="zh-CN" dirty="0"/>
                  <a:t>in selecting the winning card on a given trial. </a:t>
                </a:r>
              </a:p>
              <a:p>
                <a:endParaRPr lang="en-US" altLang="zh-CN" dirty="0"/>
              </a:p>
              <a:p>
                <a:r>
                  <a:rPr lang="en-US" altLang="zh-CN" dirty="0"/>
                  <a:t>Activation in the </a:t>
                </a:r>
                <a:r>
                  <a:rPr lang="en-US" altLang="zh-CN" dirty="0">
                    <a:solidFill>
                      <a:srgbClr val="C00000"/>
                    </a:solidFill>
                  </a:rPr>
                  <a:t>anterior insula</a:t>
                </a:r>
                <a:r>
                  <a:rPr lang="en-US" altLang="zh-CN" dirty="0"/>
                  <a:t> in response to negative social prediction errors is in line with insula activity in response to misleading advice in a previous study of explicit mentalizing (Diaconescu et al., 2017), as well as unreciprocated cooperation in the trust game (King-Casas et al., 2008; </a:t>
                </a:r>
                <a:r>
                  <a:rPr lang="en-US" altLang="zh-CN" dirty="0" err="1"/>
                  <a:t>Rilling</a:t>
                </a:r>
                <a:r>
                  <a:rPr lang="en-US" altLang="zh-CN" dirty="0"/>
                  <a:t> et al., 2008). In particular, </a:t>
                </a:r>
                <a:r>
                  <a:rPr lang="en-US" altLang="zh-CN" dirty="0">
                    <a:solidFill>
                      <a:srgbClr val="C00000"/>
                    </a:solidFill>
                  </a:rPr>
                  <a:t>the right anterior insula </a:t>
                </a:r>
                <a:r>
                  <a:rPr lang="en-US" altLang="zh-CN" dirty="0"/>
                  <a:t>has been found to be </a:t>
                </a:r>
                <a:r>
                  <a:rPr lang="en-US" altLang="zh-CN" dirty="0">
                    <a:solidFill>
                      <a:srgbClr val="0070C0"/>
                    </a:solidFill>
                  </a:rPr>
                  <a:t>involved in the integration of (arousing) interoceptive states into </a:t>
                </a:r>
                <a:r>
                  <a:rPr lang="en-US" altLang="zh-CN" dirty="0" err="1">
                    <a:solidFill>
                      <a:srgbClr val="0070C0"/>
                    </a:solidFill>
                  </a:rPr>
                  <a:t>decisionmaking</a:t>
                </a:r>
                <a:r>
                  <a:rPr lang="en-US" altLang="zh-CN" dirty="0"/>
                  <a:t>, </a:t>
                </a:r>
                <a:r>
                  <a:rPr lang="en-US" altLang="zh-CN" dirty="0">
                    <a:solidFill>
                      <a:srgbClr val="0070C0"/>
                    </a:solidFill>
                  </a:rPr>
                  <a:t>potentially by </a:t>
                </a:r>
                <a:r>
                  <a:rPr lang="en-US" altLang="zh-CN" dirty="0" err="1">
                    <a:solidFill>
                      <a:srgbClr val="0070C0"/>
                    </a:solidFill>
                  </a:rPr>
                  <a:t>signalling</a:t>
                </a:r>
                <a:r>
                  <a:rPr lang="en-US" altLang="zh-CN" dirty="0">
                    <a:solidFill>
                      <a:srgbClr val="0070C0"/>
                    </a:solidFill>
                  </a:rPr>
                  <a:t> </a:t>
                </a:r>
                <a:r>
                  <a:rPr lang="en-US" altLang="zh-CN" dirty="0">
                    <a:solidFill>
                      <a:srgbClr val="00B050"/>
                    </a:solidFill>
                  </a:rPr>
                  <a:t>aversive events that are to be avoided </a:t>
                </a:r>
                <a:r>
                  <a:rPr lang="en-US" altLang="zh-CN" dirty="0">
                    <a:solidFill>
                      <a:srgbClr val="0070C0"/>
                    </a:solidFill>
                  </a:rPr>
                  <a:t>in the future </a:t>
                </a:r>
                <a:r>
                  <a:rPr lang="en-US" altLang="zh-CN" dirty="0"/>
                  <a:t>(</a:t>
                </a:r>
                <a:r>
                  <a:rPr lang="en-US" altLang="zh-CN" dirty="0" err="1"/>
                  <a:t>Rilling</a:t>
                </a:r>
                <a:r>
                  <a:rPr lang="en-US" altLang="zh-CN" dirty="0"/>
                  <a:t> et al., 2008). </a:t>
                </a:r>
              </a:p>
              <a:p>
                <a:endParaRPr lang="en-US" altLang="zh-CN" dirty="0"/>
              </a:p>
              <a:p>
                <a:r>
                  <a:rPr lang="en-US" altLang="zh-CN" dirty="0"/>
                  <a:t>In our study, the insula/inferior frontal gyrus activation signaled occasions where the participant should not have followed the gaze. </a:t>
                </a:r>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mc:Choice>
        <mc:Fallback xmlns="">
          <p:sp>
            <p:nvSpPr>
              <p:cNvPr id="6" name="文本框 5">
                <a:extLst>
                  <a:ext uri="{FF2B5EF4-FFF2-40B4-BE49-F238E27FC236}">
                    <a16:creationId xmlns:a16="http://schemas.microsoft.com/office/drawing/2014/main" id="{C7AD3CE9-66E9-2343-9B5B-5861F0B84BCC}"/>
                  </a:ext>
                </a:extLst>
              </p:cNvPr>
              <p:cNvSpPr txBox="1">
                <a:spLocks noRot="1" noChangeAspect="1" noMove="1" noResize="1" noEditPoints="1" noAdjustHandles="1" noChangeArrowheads="1" noChangeShapeType="1" noTextEdit="1"/>
              </p:cNvSpPr>
              <p:nvPr/>
            </p:nvSpPr>
            <p:spPr>
              <a:xfrm>
                <a:off x="1102859" y="1354109"/>
                <a:ext cx="9979790" cy="7857985"/>
              </a:xfrm>
              <a:prstGeom prst="rect">
                <a:avLst/>
              </a:prstGeom>
              <a:blipFill>
                <a:blip r:embed="rId4"/>
                <a:stretch>
                  <a:fillRect l="-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39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blinds(horizontal)">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812867" cy="6370975"/>
          </a:xfrm>
          <a:prstGeom prst="rect">
            <a:avLst/>
          </a:prstGeom>
          <a:noFill/>
        </p:spPr>
        <p:txBody>
          <a:bodyPr wrap="square" rtlCol="0">
            <a:spAutoFit/>
          </a:bodyPr>
          <a:lstStyle/>
          <a:p>
            <a:pPr algn="just"/>
            <a:r>
              <a:rPr lang="en-US" altLang="zh-CN" dirty="0"/>
              <a:t>Successful social interaction requires learning from others and making decisions that in turn lead to rewarding experiences. </a:t>
            </a:r>
          </a:p>
          <a:p>
            <a:pPr algn="just"/>
            <a:endParaRPr lang="en-US" altLang="zh-CN" dirty="0"/>
          </a:p>
          <a:p>
            <a:pPr algn="just"/>
            <a:r>
              <a:rPr lang="en-US" altLang="zh-CN" dirty="0"/>
              <a:t>Although similar to reward learning in non-social contexts, </a:t>
            </a:r>
            <a:r>
              <a:rPr lang="en-US" altLang="zh-CN" dirty="0">
                <a:solidFill>
                  <a:srgbClr val="C00000"/>
                </a:solidFill>
              </a:rPr>
              <a:t>Social Learning</a:t>
            </a:r>
            <a:r>
              <a:rPr lang="en-US" altLang="zh-CN" dirty="0"/>
              <a:t> is thought to engage different processes by which </a:t>
            </a:r>
            <a:r>
              <a:rPr lang="en-US" altLang="zh-CN" dirty="0">
                <a:solidFill>
                  <a:srgbClr val="C00000"/>
                </a:solidFill>
              </a:rPr>
              <a:t>Not Only Reward Associations Are Learned</a:t>
            </a:r>
            <a:r>
              <a:rPr lang="en-US" altLang="zh-CN" dirty="0"/>
              <a:t>, but also the </a:t>
            </a:r>
            <a:r>
              <a:rPr lang="en-US" altLang="zh-CN" dirty="0">
                <a:solidFill>
                  <a:srgbClr val="0070C0"/>
                </a:solidFill>
              </a:rPr>
              <a:t>Hidden Traits</a:t>
            </a:r>
            <a:r>
              <a:rPr lang="en-US" altLang="zh-CN" dirty="0">
                <a:solidFill>
                  <a:srgbClr val="00B0F0"/>
                </a:solidFill>
              </a:rPr>
              <a:t> </a:t>
            </a:r>
            <a:r>
              <a:rPr lang="en-US" altLang="zh-CN" dirty="0"/>
              <a:t>(</a:t>
            </a:r>
            <a:r>
              <a:rPr lang="en-US" altLang="zh-CN" dirty="0" err="1"/>
              <a:t>Hackel</a:t>
            </a:r>
            <a:r>
              <a:rPr lang="en-US" altLang="zh-CN" dirty="0"/>
              <a:t>, Doll, &amp; </a:t>
            </a:r>
            <a:r>
              <a:rPr lang="en-US" altLang="zh-CN" dirty="0" err="1"/>
              <a:t>Amodio</a:t>
            </a:r>
            <a:r>
              <a:rPr lang="en-US" altLang="zh-CN" dirty="0"/>
              <a:t>, 2015) or </a:t>
            </a:r>
            <a:r>
              <a:rPr lang="en-US" altLang="zh-CN" dirty="0">
                <a:solidFill>
                  <a:srgbClr val="0070C0"/>
                </a:solidFill>
              </a:rPr>
              <a:t>States</a:t>
            </a:r>
            <a:r>
              <a:rPr lang="en-US" altLang="zh-CN" dirty="0"/>
              <a:t> (e.g., intentions) (Diaconescu et al., 2017) which may modulate these associations.</a:t>
            </a:r>
          </a:p>
          <a:p>
            <a:pPr algn="just"/>
            <a:endParaRPr lang="en-US" altLang="zh-CN" dirty="0"/>
          </a:p>
          <a:p>
            <a:pPr algn="just"/>
            <a:r>
              <a:rPr lang="en-US" altLang="zh-CN" dirty="0"/>
              <a:t> Accordingly, </a:t>
            </a:r>
            <a:r>
              <a:rPr lang="en-US" altLang="zh-CN" dirty="0">
                <a:solidFill>
                  <a:srgbClr val="C00000"/>
                </a:solidFill>
              </a:rPr>
              <a:t>Social Learning</a:t>
            </a:r>
            <a:r>
              <a:rPr lang="en-US" altLang="zh-CN" dirty="0"/>
              <a:t> has been found to </a:t>
            </a:r>
            <a:r>
              <a:rPr lang="en-US" altLang="zh-CN" dirty="0">
                <a:solidFill>
                  <a:srgbClr val="C00000"/>
                </a:solidFill>
              </a:rPr>
              <a:t>Engage Brain Regions That May Have a Unique Role In Social Cognition </a:t>
            </a:r>
            <a:r>
              <a:rPr lang="en-US" altLang="zh-CN" dirty="0"/>
              <a:t>in addition to the neural circuitry involved in non-social learning (Joiner, </a:t>
            </a:r>
            <a:r>
              <a:rPr lang="en-US" altLang="zh-CN" dirty="0" err="1"/>
              <a:t>Piva</a:t>
            </a:r>
            <a:r>
              <a:rPr lang="en-US" altLang="zh-CN" dirty="0"/>
              <a:t>, </a:t>
            </a:r>
            <a:r>
              <a:rPr lang="en-US" altLang="zh-CN" dirty="0" err="1"/>
              <a:t>Turrin</a:t>
            </a:r>
            <a:r>
              <a:rPr lang="en-US" altLang="zh-CN" dirty="0"/>
              <a:t>, &amp; Chang, 2017; Lockwood &amp; Klein-Flu ̈ </a:t>
            </a:r>
            <a:r>
              <a:rPr lang="en-US" altLang="zh-CN" dirty="0" err="1"/>
              <a:t>gge</a:t>
            </a:r>
            <a:r>
              <a:rPr lang="en-US" altLang="zh-CN" dirty="0"/>
              <a:t>, 2020; Ruff &amp; Fehr, 2014; Wittmann, Lockwood, &amp; Rushworth, 2018). </a:t>
            </a:r>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0111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blinds(horizontal)">
                                      <p:cBhvr>
                                        <p:cTn id="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in</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 </m:t>
                        </m:r>
                        <m:r>
                          <a:rPr lang="zh-CN" altLang="en-US" sz="2800" i="1">
                            <a:latin typeface="Cambria Math" panose="02040503050406030204" pitchFamily="18" charset="0"/>
                          </a:rPr>
                          <m:t>𝛿</m:t>
                        </m:r>
                      </m:e>
                      <m:sub>
                        <m:r>
                          <a:rPr lang="en-US" altLang="zh-CN" sz="2800" i="1">
                            <a:latin typeface="Cambria Math" panose="02040503050406030204" pitchFamily="18" charset="0"/>
                          </a:rPr>
                          <m:t>1</m:t>
                        </m:r>
                        <m:r>
                          <a:rPr lang="zh-CN" altLang="en-US" sz="2800" i="1">
                            <a:latin typeface="Cambria Math" panose="02040503050406030204" pitchFamily="18" charset="0"/>
                          </a:rPr>
                          <m:t> </m:t>
                        </m:r>
                        <m:r>
                          <a:rPr lang="en-US" altLang="zh-CN" sz="2800" i="1">
                            <a:latin typeface="Cambria Math" panose="02040503050406030204" pitchFamily="18" charset="0"/>
                          </a:rPr>
                          <m:t>𝑔𝑎𝑧𝑒</m:t>
                        </m:r>
                      </m:sub>
                      <m:sup>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sup>
                    </m:sSubSup>
                  </m:oMath>
                </a14:m>
                <a:endParaRPr lang="zh-CN" altLang="en-US" sz="2800" b="1" cap="none" dirty="0">
                  <a:solidFill>
                    <a:schemeClr val="tx2">
                      <a:lumMod val="60000"/>
                      <a:lumOff val="40000"/>
                    </a:schemeClr>
                  </a:solidFill>
                  <a:latin typeface="+mn-lt"/>
                </a:endParaRPr>
              </a:p>
            </p:txBody>
          </p:sp>
        </mc:Choice>
        <mc:Fallback xmlns="">
          <p:sp>
            <p:nvSpPr>
              <p:cNvPr id="5" name="标题 1">
                <a:extLst>
                  <a:ext uri="{FF2B5EF4-FFF2-40B4-BE49-F238E27FC236}">
                    <a16:creationId xmlns:a16="http://schemas.microsoft.com/office/drawing/2014/main" id="{DA980BAD-03E1-4444-BBE4-A83FE9EDA76A}"/>
                  </a:ext>
                </a:extLst>
              </p:cNvPr>
              <p:cNvSpPr>
                <a:spLocks noGrp="1" noRot="1" noChangeAspect="1" noMove="1" noResize="1" noEditPoints="1" noAdjustHandles="1" noChangeArrowheads="1" noChangeShapeType="1" noTextEdit="1"/>
              </p:cNvSpPr>
              <p:nvPr>
                <p:ph type="title"/>
              </p:nvPr>
            </p:nvSpPr>
            <p:spPr>
              <a:xfrm>
                <a:off x="478875" y="384755"/>
                <a:ext cx="10603774" cy="495587"/>
              </a:xfrm>
              <a:blipFill>
                <a:blip r:embed="rId3"/>
                <a:stretch>
                  <a:fillRect l="-1196" t="-35000" b="-15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979790" cy="5816977"/>
          </a:xfrm>
          <a:prstGeom prst="rect">
            <a:avLst/>
          </a:prstGeom>
          <a:noFill/>
        </p:spPr>
        <p:txBody>
          <a:bodyPr wrap="square" rtlCol="0">
            <a:spAutoFit/>
          </a:bodyPr>
          <a:lstStyle/>
          <a:p>
            <a:r>
              <a:rPr lang="en-US" altLang="zh-CN" dirty="0"/>
              <a:t>5. </a:t>
            </a:r>
            <a:r>
              <a:rPr lang="en-US" altLang="zh-CN" dirty="0">
                <a:solidFill>
                  <a:srgbClr val="C00000"/>
                </a:solidFill>
              </a:rPr>
              <a:t>For positive social prediction errors </a:t>
            </a:r>
            <a:r>
              <a:rPr lang="en-US" altLang="zh-CN" dirty="0"/>
              <a:t>(gaze more helpful than predicted) </a:t>
            </a:r>
            <a:r>
              <a:rPr lang="en-US" altLang="zh-CN" dirty="0">
                <a:solidFill>
                  <a:srgbClr val="C00000"/>
                </a:solidFill>
              </a:rPr>
              <a:t>during correct outcomes</a:t>
            </a:r>
            <a:r>
              <a:rPr lang="en-US" altLang="zh-CN" dirty="0"/>
              <a:t>, we found activity in </a:t>
            </a:r>
            <a:r>
              <a:rPr lang="en-US" altLang="zh-CN" dirty="0">
                <a:solidFill>
                  <a:srgbClr val="C00000"/>
                </a:solidFill>
              </a:rPr>
              <a:t>the right occipital and lingual gyrus </a:t>
            </a:r>
            <a:r>
              <a:rPr lang="en-US" altLang="zh-CN" dirty="0"/>
              <a:t>but </a:t>
            </a:r>
            <a:r>
              <a:rPr lang="en-US" altLang="zh-CN" dirty="0">
                <a:solidFill>
                  <a:srgbClr val="0070C0"/>
                </a:solidFill>
              </a:rPr>
              <a:t>not in reward-associated </a:t>
            </a:r>
            <a:r>
              <a:rPr lang="en-US" altLang="zh-CN" dirty="0"/>
              <a:t>areas as reported by others (</a:t>
            </a:r>
            <a:r>
              <a:rPr lang="en-US" altLang="zh-CN" dirty="0" err="1"/>
              <a:t>Biele</a:t>
            </a:r>
            <a:r>
              <a:rPr lang="en-US" altLang="zh-CN" dirty="0"/>
              <a:t>, </a:t>
            </a:r>
            <a:r>
              <a:rPr lang="en-US" altLang="zh-CN" dirty="0" err="1"/>
              <a:t>Rieskamp</a:t>
            </a:r>
            <a:r>
              <a:rPr lang="en-US" altLang="zh-CN" dirty="0"/>
              <a:t>, </a:t>
            </a:r>
            <a:r>
              <a:rPr lang="en-US" altLang="zh-CN" dirty="0" err="1"/>
              <a:t>Krugel</a:t>
            </a:r>
            <a:r>
              <a:rPr lang="en-US" altLang="zh-CN" dirty="0"/>
              <a:t>, &amp; </a:t>
            </a:r>
            <a:r>
              <a:rPr lang="en-US" altLang="zh-CN" dirty="0" err="1"/>
              <a:t>Heekeren</a:t>
            </a:r>
            <a:r>
              <a:rPr lang="en-US" altLang="zh-CN" dirty="0"/>
              <a:t>, 2011; Delgado, Frank, &amp; Phelps, 2005; </a:t>
            </a:r>
            <a:r>
              <a:rPr lang="en-US" altLang="zh-CN" dirty="0" err="1"/>
              <a:t>Fareri</a:t>
            </a:r>
            <a:r>
              <a:rPr lang="en-US" altLang="zh-CN" dirty="0"/>
              <a:t>, Chang, &amp; Delgado, 2012; </a:t>
            </a:r>
            <a:r>
              <a:rPr lang="en-US" altLang="zh-CN" dirty="0" err="1"/>
              <a:t>Fouragnan</a:t>
            </a:r>
            <a:r>
              <a:rPr lang="en-US" altLang="zh-CN" dirty="0"/>
              <a:t> et al., 2013). </a:t>
            </a:r>
          </a:p>
          <a:p>
            <a:endParaRPr lang="en-US" altLang="zh-CN" dirty="0"/>
          </a:p>
          <a:p>
            <a:r>
              <a:rPr lang="en-US" altLang="zh-CN" dirty="0"/>
              <a:t>This may reflect the </a:t>
            </a:r>
            <a:r>
              <a:rPr lang="en-US" altLang="zh-CN" dirty="0">
                <a:solidFill>
                  <a:srgbClr val="0070C0"/>
                </a:solidFill>
              </a:rPr>
              <a:t>directing of visual attention towards relevant</a:t>
            </a:r>
            <a:r>
              <a:rPr lang="en-US" altLang="zh-CN" dirty="0"/>
              <a:t>, in our case, </a:t>
            </a:r>
            <a:r>
              <a:rPr lang="en-US" altLang="zh-CN" dirty="0">
                <a:solidFill>
                  <a:srgbClr val="0070C0"/>
                </a:solidFill>
              </a:rPr>
              <a:t>social stimuli</a:t>
            </a:r>
            <a:r>
              <a:rPr lang="en-US" altLang="zh-CN" dirty="0"/>
              <a:t>. Indeed, reward learning signals were previously also found in the occipital cortex by </a:t>
            </a:r>
            <a:r>
              <a:rPr lang="en-US" altLang="zh-CN" dirty="0" err="1"/>
              <a:t>Payzan</a:t>
            </a:r>
            <a:r>
              <a:rPr lang="en-US" altLang="zh-CN" dirty="0"/>
              <a:t>- </a:t>
            </a:r>
            <a:r>
              <a:rPr lang="en-US" altLang="zh-CN" dirty="0" err="1"/>
              <a:t>LeNestour</a:t>
            </a:r>
            <a:r>
              <a:rPr lang="en-US" altLang="zh-CN" dirty="0"/>
              <a:t>, Dunne, </a:t>
            </a:r>
            <a:r>
              <a:rPr lang="en-US" altLang="zh-CN" dirty="0" err="1"/>
              <a:t>Bossaerts</a:t>
            </a:r>
            <a:r>
              <a:rPr lang="en-US" altLang="zh-CN" dirty="0"/>
              <a:t>, and </a:t>
            </a:r>
            <a:r>
              <a:rPr lang="en-US" altLang="zh-CN" dirty="0" err="1"/>
              <a:t>O’Doherty</a:t>
            </a:r>
            <a:r>
              <a:rPr lang="en-US" altLang="zh-CN" dirty="0"/>
              <a:t> (2013). </a:t>
            </a:r>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4058817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in</a:t>
                </a:r>
                <a14:m>
                  <m:oMath xmlns:m="http://schemas.openxmlformats.org/officeDocument/2006/math">
                    <m:sSubSup>
                      <m:sSubSupPr>
                        <m:ctrlPr>
                          <a:rPr lang="en-US" altLang="zh-CN" sz="2800" i="1">
                            <a:latin typeface="Cambria Math" panose="02040503050406030204" pitchFamily="18" charset="0"/>
                          </a:rPr>
                        </m:ctrlPr>
                      </m:sSubSupPr>
                      <m:e>
                        <m:r>
                          <a:rPr lang="zh-CN" altLang="en-US" sz="2800" i="1">
                            <a:latin typeface="Cambria Math" panose="02040503050406030204" pitchFamily="18" charset="0"/>
                          </a:rPr>
                          <m:t> </m:t>
                        </m:r>
                        <m:r>
                          <a:rPr lang="zh-CN" altLang="en-US" sz="2800" i="1">
                            <a:latin typeface="Cambria Math" panose="02040503050406030204" pitchFamily="18" charset="0"/>
                          </a:rPr>
                          <m:t>𝛿</m:t>
                        </m:r>
                      </m:e>
                      <m:sub>
                        <m:r>
                          <a:rPr lang="en-US" altLang="zh-CN" sz="2800" i="1">
                            <a:latin typeface="Cambria Math" panose="02040503050406030204" pitchFamily="18" charset="0"/>
                          </a:rPr>
                          <m:t>1</m:t>
                        </m:r>
                        <m:r>
                          <a:rPr lang="zh-CN" altLang="en-US" sz="2800" i="1">
                            <a:latin typeface="Cambria Math" panose="02040503050406030204" pitchFamily="18" charset="0"/>
                          </a:rPr>
                          <m:t> </m:t>
                        </m:r>
                        <m:r>
                          <a:rPr lang="en-US" altLang="zh-CN" sz="2800" i="1">
                            <a:latin typeface="Cambria Math" panose="02040503050406030204" pitchFamily="18" charset="0"/>
                          </a:rPr>
                          <m:t>𝑔𝑎𝑧𝑒</m:t>
                        </m:r>
                      </m:sub>
                      <m:sup>
                        <m:r>
                          <a:rPr lang="en-US" altLang="zh-CN" sz="2800" i="1">
                            <a:latin typeface="Cambria Math" panose="02040503050406030204" pitchFamily="18" charset="0"/>
                          </a:rPr>
                          <m:t>(</m:t>
                        </m:r>
                        <m:r>
                          <a:rPr lang="en-US" altLang="zh-CN" sz="2800" i="1">
                            <a:latin typeface="Cambria Math" panose="02040503050406030204" pitchFamily="18" charset="0"/>
                          </a:rPr>
                          <m:t>𝑡</m:t>
                        </m:r>
                        <m:r>
                          <a:rPr lang="en-US" altLang="zh-CN" sz="2800" i="1">
                            <a:latin typeface="Cambria Math" panose="02040503050406030204" pitchFamily="18" charset="0"/>
                          </a:rPr>
                          <m:t>)</m:t>
                        </m:r>
                      </m:sup>
                    </m:sSubSup>
                  </m:oMath>
                </a14:m>
                <a:endParaRPr lang="zh-CN" altLang="en-US" sz="2800" b="1" cap="none" dirty="0">
                  <a:solidFill>
                    <a:schemeClr val="tx2">
                      <a:lumMod val="60000"/>
                      <a:lumOff val="40000"/>
                    </a:schemeClr>
                  </a:solidFill>
                  <a:latin typeface="+mn-lt"/>
                </a:endParaRPr>
              </a:p>
            </p:txBody>
          </p:sp>
        </mc:Choice>
        <mc:Fallback xmlns="">
          <p:sp>
            <p:nvSpPr>
              <p:cNvPr id="5" name="标题 1">
                <a:extLst>
                  <a:ext uri="{FF2B5EF4-FFF2-40B4-BE49-F238E27FC236}">
                    <a16:creationId xmlns:a16="http://schemas.microsoft.com/office/drawing/2014/main" id="{DA980BAD-03E1-4444-BBE4-A83FE9EDA76A}"/>
                  </a:ext>
                </a:extLst>
              </p:cNvPr>
              <p:cNvSpPr>
                <a:spLocks noGrp="1" noRot="1" noChangeAspect="1" noMove="1" noResize="1" noEditPoints="1" noAdjustHandles="1" noChangeArrowheads="1" noChangeShapeType="1" noTextEdit="1"/>
              </p:cNvSpPr>
              <p:nvPr>
                <p:ph type="title"/>
              </p:nvPr>
            </p:nvSpPr>
            <p:spPr>
              <a:xfrm>
                <a:off x="478875" y="384755"/>
                <a:ext cx="10603774" cy="495587"/>
              </a:xfrm>
              <a:blipFill>
                <a:blip r:embed="rId3"/>
                <a:stretch>
                  <a:fillRect l="-1196" t="-35000" b="-1500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979790" cy="7755969"/>
          </a:xfrm>
          <a:prstGeom prst="rect">
            <a:avLst/>
          </a:prstGeom>
          <a:noFill/>
        </p:spPr>
        <p:txBody>
          <a:bodyPr wrap="square" rtlCol="0">
            <a:spAutoFit/>
          </a:bodyPr>
          <a:lstStyle/>
          <a:p>
            <a:r>
              <a:rPr lang="en-US" altLang="zh-CN" dirty="0"/>
              <a:t>6.In the present study, </a:t>
            </a:r>
            <a:r>
              <a:rPr lang="en-US" altLang="zh-CN" dirty="0">
                <a:solidFill>
                  <a:srgbClr val="C00000"/>
                </a:solidFill>
              </a:rPr>
              <a:t>social prediction errors</a:t>
            </a:r>
            <a:r>
              <a:rPr lang="en-US" altLang="zh-CN" dirty="0"/>
              <a:t> did </a:t>
            </a:r>
            <a:r>
              <a:rPr lang="en-US" altLang="zh-CN" dirty="0">
                <a:solidFill>
                  <a:srgbClr val="C00000"/>
                </a:solidFill>
              </a:rPr>
              <a:t>not significantly activate</a:t>
            </a:r>
            <a:r>
              <a:rPr lang="en-US" altLang="zh-CN" dirty="0"/>
              <a:t> brain regions that have been </a:t>
            </a:r>
            <a:r>
              <a:rPr lang="en-US" altLang="zh-CN" dirty="0">
                <a:solidFill>
                  <a:srgbClr val="0070C0"/>
                </a:solidFill>
              </a:rPr>
              <a:t>associated with mentalization</a:t>
            </a:r>
            <a:r>
              <a:rPr lang="en-US" altLang="zh-CN" dirty="0"/>
              <a:t>, such as the TPJ or the </a:t>
            </a:r>
            <a:r>
              <a:rPr lang="en-US" altLang="zh-CN" dirty="0" err="1"/>
              <a:t>dmPFC</a:t>
            </a:r>
            <a:r>
              <a:rPr lang="en-US" altLang="zh-CN" dirty="0"/>
              <a:t> (Behrens et al., 2008; Diaconescu et al., 2017; </a:t>
            </a:r>
            <a:r>
              <a:rPr lang="en-US" altLang="zh-CN" dirty="0" err="1"/>
              <a:t>Koster</a:t>
            </a:r>
            <a:r>
              <a:rPr lang="en-US" altLang="zh-CN" dirty="0"/>
              <a:t>-Hale et al., 2017) or that have been associated with </a:t>
            </a:r>
            <a:r>
              <a:rPr lang="en-US" altLang="zh-CN" dirty="0">
                <a:solidFill>
                  <a:srgbClr val="0070C0"/>
                </a:solidFill>
              </a:rPr>
              <a:t>observational learning </a:t>
            </a:r>
            <a:r>
              <a:rPr lang="en-US" altLang="zh-CN" dirty="0"/>
              <a:t>such as the </a:t>
            </a:r>
            <a:r>
              <a:rPr lang="en-US" altLang="zh-CN" dirty="0" err="1"/>
              <a:t>ACCg</a:t>
            </a:r>
            <a:r>
              <a:rPr lang="en-US" altLang="zh-CN" dirty="0"/>
              <a:t> (Apps et al., 2016, 2015; Lockwood et al., 2015). </a:t>
            </a:r>
          </a:p>
          <a:p>
            <a:endParaRPr lang="en-US" altLang="zh-CN" dirty="0"/>
          </a:p>
          <a:p>
            <a:r>
              <a:rPr lang="en-US" altLang="zh-CN" dirty="0"/>
              <a:t>A crucial difference between the present and other social learning studies is that </a:t>
            </a:r>
            <a:r>
              <a:rPr lang="en-US" altLang="zh-CN" dirty="0">
                <a:solidFill>
                  <a:srgbClr val="C00000"/>
                </a:solidFill>
              </a:rPr>
              <a:t>our study </a:t>
            </a:r>
            <a:r>
              <a:rPr lang="en-US" altLang="zh-CN" dirty="0"/>
              <a:t>did </a:t>
            </a:r>
            <a:r>
              <a:rPr lang="en-US" altLang="zh-CN" dirty="0">
                <a:solidFill>
                  <a:srgbClr val="0070C0"/>
                </a:solidFill>
              </a:rPr>
              <a:t>not involve instruction with respect to an opponent or confederate</a:t>
            </a:r>
            <a:r>
              <a:rPr lang="zh-CN" altLang="en-US" dirty="0">
                <a:solidFill>
                  <a:srgbClr val="0070C0"/>
                </a:solidFill>
              </a:rPr>
              <a:t>（无指导）</a:t>
            </a:r>
            <a:r>
              <a:rPr lang="en-US" altLang="zh-CN" dirty="0"/>
              <a:t>. Instead, we merely presented the computer-generated face because we wanted to investigate the </a:t>
            </a:r>
            <a:r>
              <a:rPr lang="en-US" altLang="zh-CN" dirty="0">
                <a:solidFill>
                  <a:srgbClr val="0070C0"/>
                </a:solidFill>
              </a:rPr>
              <a:t>spontaneous integration of social information into decision making</a:t>
            </a:r>
            <a:r>
              <a:rPr lang="zh-CN" altLang="en-US" dirty="0">
                <a:solidFill>
                  <a:srgbClr val="0070C0"/>
                </a:solidFill>
              </a:rPr>
              <a:t>（自发的社会信息整合）</a:t>
            </a:r>
            <a:r>
              <a:rPr lang="en-US" altLang="zh-CN" dirty="0"/>
              <a:t>. </a:t>
            </a:r>
          </a:p>
          <a:p>
            <a:endParaRPr lang="en-US" altLang="zh-CN" dirty="0"/>
          </a:p>
          <a:p>
            <a:r>
              <a:rPr lang="en-US" altLang="zh-CN" dirty="0"/>
              <a:t>Indeed, </a:t>
            </a:r>
            <a:r>
              <a:rPr lang="en-US" altLang="zh-CN" dirty="0">
                <a:solidFill>
                  <a:srgbClr val="C00000"/>
                </a:solidFill>
              </a:rPr>
              <a:t>a subgroup </a:t>
            </a:r>
            <a:r>
              <a:rPr lang="en-US" altLang="zh-CN" dirty="0"/>
              <a:t>of our participants claimed </a:t>
            </a:r>
            <a:r>
              <a:rPr lang="en-US" altLang="zh-CN" dirty="0">
                <a:solidFill>
                  <a:srgbClr val="C00000"/>
                </a:solidFill>
              </a:rPr>
              <a:t>not to have used the social information</a:t>
            </a:r>
            <a:r>
              <a:rPr lang="en-US" altLang="zh-CN" dirty="0"/>
              <a:t> during the task. Possibly, these participants concentrated more on the non-social feedback to predict the outcome, relying less on social feedback to adapt their behavior, thus </a:t>
            </a:r>
            <a:r>
              <a:rPr lang="en-US" altLang="zh-CN" dirty="0">
                <a:solidFill>
                  <a:srgbClr val="0070C0"/>
                </a:solidFill>
              </a:rPr>
              <a:t>reducing statistical power</a:t>
            </a:r>
            <a:r>
              <a:rPr lang="en-US" altLang="zh-CN" dirty="0"/>
              <a:t> to detect effects of social inference in the group analysis. </a:t>
            </a:r>
          </a:p>
          <a:p>
            <a:endParaRPr lang="en-US" altLang="zh-CN"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53714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blinds(horizontal)">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Conclusion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812867" cy="6370975"/>
          </a:xfrm>
          <a:prstGeom prst="rect">
            <a:avLst/>
          </a:prstGeom>
          <a:noFill/>
        </p:spPr>
        <p:txBody>
          <a:bodyPr wrap="square" rtlCol="0">
            <a:spAutoFit/>
          </a:bodyPr>
          <a:lstStyle/>
          <a:p>
            <a:r>
              <a:rPr lang="en-US" altLang="zh-CN" dirty="0"/>
              <a:t>The present study used model-based fMRI to demonstrate </a:t>
            </a:r>
            <a:r>
              <a:rPr lang="en-US" altLang="zh-CN" dirty="0">
                <a:solidFill>
                  <a:srgbClr val="C00000"/>
                </a:solidFill>
              </a:rPr>
              <a:t>commonalities and differences</a:t>
            </a:r>
            <a:r>
              <a:rPr lang="en-US" altLang="zh-CN" dirty="0"/>
              <a:t> in the neural mechanisms of social and non-social cue integration during learning and decision-making. </a:t>
            </a:r>
          </a:p>
          <a:p>
            <a:endParaRPr lang="en-US" altLang="zh-CN" dirty="0"/>
          </a:p>
          <a:p>
            <a:r>
              <a:rPr lang="en-US" altLang="zh-CN" dirty="0"/>
              <a:t>While activations related to the </a:t>
            </a:r>
            <a:r>
              <a:rPr lang="en-US" altLang="zh-CN" dirty="0">
                <a:solidFill>
                  <a:srgbClr val="C00000"/>
                </a:solidFill>
              </a:rPr>
              <a:t>non-social cue </a:t>
            </a:r>
            <a:r>
              <a:rPr lang="en-US" altLang="zh-CN" dirty="0"/>
              <a:t>were associated with activity change in the </a:t>
            </a:r>
            <a:r>
              <a:rPr lang="en-US" altLang="zh-CN" dirty="0">
                <a:solidFill>
                  <a:srgbClr val="0070C0"/>
                </a:solidFill>
              </a:rPr>
              <a:t>middle and anterior cingulate and insula</a:t>
            </a:r>
            <a:r>
              <a:rPr lang="en-US" altLang="zh-CN" dirty="0"/>
              <a:t>, </a:t>
            </a:r>
            <a:r>
              <a:rPr lang="en-US" altLang="zh-CN" dirty="0">
                <a:solidFill>
                  <a:srgbClr val="C00000"/>
                </a:solidFill>
              </a:rPr>
              <a:t>negative social prediction errors</a:t>
            </a:r>
            <a:r>
              <a:rPr lang="en-US" altLang="zh-CN" dirty="0"/>
              <a:t> additionally </a:t>
            </a:r>
            <a:r>
              <a:rPr lang="en-US" altLang="zh-CN" dirty="0">
                <a:solidFill>
                  <a:srgbClr val="0070C0"/>
                </a:solidFill>
              </a:rPr>
              <a:t>extended</a:t>
            </a:r>
            <a:r>
              <a:rPr lang="en-US" altLang="zh-CN" dirty="0"/>
              <a:t> </a:t>
            </a:r>
            <a:r>
              <a:rPr lang="en-US" altLang="zh-CN" dirty="0">
                <a:solidFill>
                  <a:srgbClr val="0070C0"/>
                </a:solidFill>
              </a:rPr>
              <a:t>into the inferior frontal gyrus</a:t>
            </a:r>
            <a:r>
              <a:rPr lang="en-US" altLang="zh-CN" dirty="0"/>
              <a:t>. </a:t>
            </a:r>
          </a:p>
          <a:p>
            <a:endParaRPr lang="en-US" altLang="zh-CN" dirty="0"/>
          </a:p>
          <a:p>
            <a:r>
              <a:rPr lang="en-US" altLang="zh-CN" dirty="0"/>
              <a:t>During decision-making, tracking the uncertainty of the non-social cue was associated with activity change in the insula, while tracking the probabilistic accuracy of the social cue showed activity in the inferior temporal gyrus, putamen and pallidum, regions known for their relevance in reward-based processing. </a:t>
            </a:r>
            <a:r>
              <a:rPr lang="en-US" altLang="zh-CN" dirty="0">
                <a:solidFill>
                  <a:srgbClr val="C00000"/>
                </a:solidFill>
              </a:rPr>
              <a:t>The putamen and the insula </a:t>
            </a:r>
            <a:r>
              <a:rPr lang="en-US" altLang="zh-CN" dirty="0">
                <a:solidFill>
                  <a:srgbClr val="0070C0"/>
                </a:solidFill>
              </a:rPr>
              <a:t>showed activity as a function of individual differences in weighting the social cue during decision-making. </a:t>
            </a:r>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657132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96875" y="3293055"/>
            <a:ext cx="10603774" cy="495587"/>
          </a:xfrm>
        </p:spPr>
        <p:txBody>
          <a:bodyPr>
            <a:noAutofit/>
          </a:bodyPr>
          <a:lstStyle/>
          <a:p>
            <a:r>
              <a:rPr lang="zh-CN" altLang="en-US" sz="4400" b="1" cap="none" dirty="0">
                <a:solidFill>
                  <a:schemeClr val="tx2">
                    <a:lumMod val="60000"/>
                    <a:lumOff val="40000"/>
                  </a:schemeClr>
                </a:solidFill>
                <a:latin typeface="+mn-lt"/>
              </a:rPr>
              <a:t>谢谢大家</a:t>
            </a:r>
          </a:p>
        </p:txBody>
      </p:sp>
    </p:spTree>
    <p:extLst>
      <p:ext uri="{BB962C8B-B14F-4D97-AF65-F5344CB8AC3E}">
        <p14:creationId xmlns:p14="http://schemas.microsoft.com/office/powerpoint/2010/main" val="304079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But</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10321354" cy="5539978"/>
          </a:xfrm>
          <a:prstGeom prst="rect">
            <a:avLst/>
          </a:prstGeom>
          <a:noFill/>
        </p:spPr>
        <p:txBody>
          <a:bodyPr wrap="square" rtlCol="0">
            <a:spAutoFit/>
          </a:bodyPr>
          <a:lstStyle/>
          <a:p>
            <a:pPr algn="just"/>
            <a:r>
              <a:rPr lang="en-US" altLang="zh-CN" dirty="0">
                <a:solidFill>
                  <a:srgbClr val="C00000"/>
                </a:solidFill>
              </a:rPr>
              <a:t>The Majority Of Studies</a:t>
            </a:r>
            <a:r>
              <a:rPr lang="en-US" altLang="zh-CN" dirty="0"/>
              <a:t>, which investigated the neural correlates of learning the trustworthiness of others, thereby probing mentalization, </a:t>
            </a:r>
            <a:r>
              <a:rPr lang="en-US" altLang="zh-CN" dirty="0">
                <a:solidFill>
                  <a:srgbClr val="0070C0"/>
                </a:solidFill>
              </a:rPr>
              <a:t>Instructed Participants Explicitly To Learn From A Partner’s Advice</a:t>
            </a:r>
            <a:r>
              <a:rPr lang="zh-CN" altLang="en-US" dirty="0">
                <a:solidFill>
                  <a:srgbClr val="0070C0"/>
                </a:solidFill>
              </a:rPr>
              <a:t>（具有外在指导）</a:t>
            </a:r>
            <a:r>
              <a:rPr lang="en-US" altLang="zh-CN" dirty="0"/>
              <a:t> (Behrens et al., 2008; Diaconescu et al., 2017). </a:t>
            </a:r>
          </a:p>
          <a:p>
            <a:pPr algn="just"/>
            <a:endParaRPr lang="en-US" altLang="zh-CN" dirty="0"/>
          </a:p>
          <a:p>
            <a:pPr algn="just"/>
            <a:r>
              <a:rPr lang="en-US" altLang="zh-CN" dirty="0"/>
              <a:t>Most everyday life social interactions, however, require us to </a:t>
            </a:r>
            <a:r>
              <a:rPr lang="en-US" altLang="zh-CN" dirty="0">
                <a:solidFill>
                  <a:srgbClr val="C00000"/>
                </a:solidFill>
              </a:rPr>
              <a:t>Automatically Infer on Mental States </a:t>
            </a:r>
            <a:r>
              <a:rPr lang="en-US" altLang="zh-CN" dirty="0"/>
              <a:t>by using </a:t>
            </a:r>
            <a:r>
              <a:rPr lang="en-US" altLang="zh-CN" dirty="0">
                <a:solidFill>
                  <a:srgbClr val="C00000"/>
                </a:solidFill>
              </a:rPr>
              <a:t>Nonverbal Signals </a:t>
            </a:r>
            <a:r>
              <a:rPr lang="en-US" altLang="zh-CN" dirty="0"/>
              <a:t>such as </a:t>
            </a:r>
            <a:r>
              <a:rPr lang="en-US" altLang="zh-CN" dirty="0">
                <a:solidFill>
                  <a:srgbClr val="C00000"/>
                </a:solidFill>
              </a:rPr>
              <a:t>Gaze </a:t>
            </a:r>
            <a:r>
              <a:rPr lang="en-US" altLang="zh-CN" dirty="0" err="1">
                <a:solidFill>
                  <a:srgbClr val="C00000"/>
                </a:solidFill>
              </a:rPr>
              <a:t>Behaviour</a:t>
            </a:r>
            <a:r>
              <a:rPr lang="en-US" altLang="zh-CN" dirty="0">
                <a:solidFill>
                  <a:srgbClr val="C00000"/>
                </a:solidFill>
              </a:rPr>
              <a:t> </a:t>
            </a:r>
            <a:r>
              <a:rPr lang="en-US" altLang="zh-CN" dirty="0"/>
              <a:t>(</a:t>
            </a:r>
            <a:r>
              <a:rPr lang="en-US" altLang="zh-CN" dirty="0" err="1"/>
              <a:t>Schilbach</a:t>
            </a:r>
            <a:r>
              <a:rPr lang="en-US" altLang="zh-CN" dirty="0"/>
              <a:t> et al., 2013). </a:t>
            </a:r>
          </a:p>
          <a:p>
            <a:pPr algn="just"/>
            <a:endParaRPr lang="en-US" altLang="zh-CN" dirty="0"/>
          </a:p>
          <a:p>
            <a:pPr algn="just"/>
            <a:r>
              <a:rPr lang="en-US" altLang="zh-CN" dirty="0"/>
              <a:t>Therefore, in the current study, we decided to investigate </a:t>
            </a:r>
            <a:r>
              <a:rPr lang="en-US" altLang="zh-CN" dirty="0">
                <a:solidFill>
                  <a:srgbClr val="C00000"/>
                </a:solidFill>
              </a:rPr>
              <a:t>The Neural Mechanisms Of Uninstructed Social Learning And Decision-Making </a:t>
            </a:r>
            <a:r>
              <a:rPr lang="en-US" altLang="zh-CN" dirty="0"/>
              <a:t>by means of functional magnetic resonance imaging (fMRI). </a:t>
            </a:r>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4688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blinds(horizontal)">
                                      <p:cBhvr>
                                        <p:cTn id="1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Behavior——Model——fMRI</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102859" y="1354109"/>
            <a:ext cx="9812867" cy="7478970"/>
          </a:xfrm>
          <a:prstGeom prst="rect">
            <a:avLst/>
          </a:prstGeom>
          <a:noFill/>
        </p:spPr>
        <p:txBody>
          <a:bodyPr wrap="square" rtlCol="0">
            <a:spAutoFit/>
          </a:bodyPr>
          <a:lstStyle/>
          <a:p>
            <a:r>
              <a:rPr lang="en-US" altLang="zh-CN" dirty="0"/>
              <a:t>①To this end, we employed an established </a:t>
            </a:r>
            <a:r>
              <a:rPr lang="en-US" altLang="zh-CN" dirty="0">
                <a:solidFill>
                  <a:srgbClr val="C00000"/>
                </a:solidFill>
              </a:rPr>
              <a:t>probabilistic learning task </a:t>
            </a:r>
            <a:r>
              <a:rPr lang="en-US" altLang="zh-CN" dirty="0"/>
              <a:t>(</a:t>
            </a:r>
            <a:r>
              <a:rPr lang="en-US" altLang="zh-CN" dirty="0" err="1"/>
              <a:t>Sevgi</a:t>
            </a:r>
            <a:r>
              <a:rPr lang="en-US" altLang="zh-CN" dirty="0"/>
              <a:t>, Diaconescu, </a:t>
            </a:r>
            <a:r>
              <a:rPr lang="en-US" altLang="zh-CN" dirty="0" err="1"/>
              <a:t>Henco</a:t>
            </a:r>
            <a:r>
              <a:rPr lang="en-US" altLang="zh-CN" dirty="0"/>
              <a:t>, </a:t>
            </a:r>
            <a:r>
              <a:rPr lang="en-US" altLang="zh-CN" dirty="0" err="1"/>
              <a:t>Tittgemeyer</a:t>
            </a:r>
            <a:r>
              <a:rPr lang="en-US" altLang="zh-CN" dirty="0"/>
              <a:t>, &amp; </a:t>
            </a:r>
            <a:r>
              <a:rPr lang="en-US" altLang="zh-CN" dirty="0" err="1"/>
              <a:t>Schilbach</a:t>
            </a:r>
            <a:r>
              <a:rPr lang="en-US" altLang="zh-CN" dirty="0"/>
              <a:t>, 2020) in which participants can learn from two types of information, i.e., a </a:t>
            </a:r>
            <a:r>
              <a:rPr lang="en-US" altLang="zh-CN" dirty="0">
                <a:solidFill>
                  <a:srgbClr val="C00000"/>
                </a:solidFill>
              </a:rPr>
              <a:t>non-social cue </a:t>
            </a:r>
            <a:r>
              <a:rPr lang="en-US" altLang="zh-CN" dirty="0"/>
              <a:t>(cards with different </a:t>
            </a:r>
            <a:r>
              <a:rPr lang="en-US" altLang="zh-CN" dirty="0" err="1"/>
              <a:t>colours</a:t>
            </a:r>
            <a:r>
              <a:rPr lang="en-US" altLang="zh-CN" dirty="0"/>
              <a:t>) and a </a:t>
            </a:r>
            <a:r>
              <a:rPr lang="en-US" altLang="zh-CN" dirty="0">
                <a:solidFill>
                  <a:srgbClr val="C00000"/>
                </a:solidFill>
              </a:rPr>
              <a:t>social cue </a:t>
            </a:r>
            <a:r>
              <a:rPr lang="en-US" altLang="zh-CN" dirty="0"/>
              <a:t>(gaze shift of a face pre- </a:t>
            </a:r>
            <a:r>
              <a:rPr lang="en-US" altLang="zh-CN" dirty="0" err="1"/>
              <a:t>sented</a:t>
            </a:r>
            <a:r>
              <a:rPr lang="en-US" altLang="zh-CN" dirty="0"/>
              <a:t> in the </a:t>
            </a:r>
            <a:r>
              <a:rPr lang="en-US" altLang="zh-CN" dirty="0" err="1"/>
              <a:t>centre</a:t>
            </a:r>
            <a:r>
              <a:rPr lang="en-US" altLang="zh-CN" dirty="0"/>
              <a:t> of the screen).</a:t>
            </a:r>
          </a:p>
          <a:p>
            <a:endParaRPr lang="en-US" altLang="zh-CN" dirty="0"/>
          </a:p>
          <a:p>
            <a:r>
              <a:rPr lang="en-US" altLang="zh-CN" dirty="0"/>
              <a:t>②</a:t>
            </a:r>
            <a:r>
              <a:rPr lang="en-US" altLang="zh-CN" dirty="0">
                <a:solidFill>
                  <a:srgbClr val="C00000"/>
                </a:solidFill>
              </a:rPr>
              <a:t>Three types of computational models </a:t>
            </a:r>
            <a:r>
              <a:rPr lang="en-US" altLang="zh-CN" dirty="0"/>
              <a:t>of learning and decision-making were used to </a:t>
            </a:r>
            <a:r>
              <a:rPr lang="en-US" altLang="zh-CN" dirty="0">
                <a:solidFill>
                  <a:srgbClr val="C00000"/>
                </a:solidFill>
              </a:rPr>
              <a:t>fit participants’ choices</a:t>
            </a:r>
            <a:r>
              <a:rPr lang="en-US" altLang="zh-CN" dirty="0"/>
              <a:t>. These models varied in their complexity of the belief updating process and have been employed in previous studies of learning under uncertainty. </a:t>
            </a:r>
          </a:p>
          <a:p>
            <a:endParaRPr lang="en-US" altLang="zh-CN" dirty="0"/>
          </a:p>
          <a:p>
            <a:r>
              <a:rPr lang="en-US" altLang="zh-CN" dirty="0"/>
              <a:t>③</a:t>
            </a:r>
            <a:r>
              <a:rPr lang="en-US" altLang="zh-CN" dirty="0">
                <a:solidFill>
                  <a:srgbClr val="C00000"/>
                </a:solidFill>
              </a:rPr>
              <a:t>The Learning Trajectories </a:t>
            </a:r>
            <a:r>
              <a:rPr lang="en-US" altLang="zh-CN" dirty="0"/>
              <a:t>as well as the </a:t>
            </a:r>
            <a:r>
              <a:rPr lang="en-US" altLang="zh-CN" dirty="0">
                <a:solidFill>
                  <a:srgbClr val="C00000"/>
                </a:solidFill>
              </a:rPr>
              <a:t>Weighting Factor </a:t>
            </a:r>
            <a:r>
              <a:rPr lang="en-US" altLang="zh-CN" dirty="0"/>
              <a:t>from the best performing model, the </a:t>
            </a:r>
            <a:r>
              <a:rPr lang="en-US" altLang="zh-CN" dirty="0">
                <a:solidFill>
                  <a:srgbClr val="0070C0"/>
                </a:solidFill>
              </a:rPr>
              <a:t>Hierarchical Gaussian Filter </a:t>
            </a:r>
            <a:r>
              <a:rPr lang="en-US" altLang="zh-CN" dirty="0"/>
              <a:t>(HGF; </a:t>
            </a:r>
            <a:r>
              <a:rPr lang="en-US" altLang="zh-CN" dirty="0" err="1"/>
              <a:t>Mathys</a:t>
            </a:r>
            <a:r>
              <a:rPr lang="en-US" altLang="zh-CN" dirty="0"/>
              <a:t> et al., 2014; </a:t>
            </a:r>
            <a:r>
              <a:rPr lang="en-US" altLang="zh-CN" dirty="0" err="1"/>
              <a:t>Mathys</a:t>
            </a:r>
            <a:r>
              <a:rPr lang="en-US" altLang="zh-CN" dirty="0"/>
              <a:t>, </a:t>
            </a:r>
            <a:r>
              <a:rPr lang="en-US" altLang="zh-CN" dirty="0" err="1"/>
              <a:t>Daunizeau</a:t>
            </a:r>
            <a:r>
              <a:rPr lang="en-US" altLang="zh-CN" dirty="0"/>
              <a:t>, </a:t>
            </a:r>
            <a:r>
              <a:rPr lang="en-US" altLang="zh-CN" dirty="0" err="1"/>
              <a:t>Friston</a:t>
            </a:r>
            <a:r>
              <a:rPr lang="en-US" altLang="zh-CN" dirty="0"/>
              <a:t>, &amp; Stephan, 2011), </a:t>
            </a:r>
            <a:r>
              <a:rPr lang="en-US" altLang="zh-CN" dirty="0">
                <a:solidFill>
                  <a:srgbClr val="C00000"/>
                </a:solidFill>
              </a:rPr>
              <a:t>Were Used As Predictors In Model-based fMRI Analysis </a:t>
            </a:r>
            <a:r>
              <a:rPr lang="en-US" altLang="zh-CN" dirty="0"/>
              <a:t>to uncover the neural mechanisms of social and non- social learning and decision-making. </a:t>
            </a:r>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16255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blinds(horizontal)">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D1DA9D7-8FEA-744D-A32B-6E21D3D74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5" y="632548"/>
            <a:ext cx="5875874" cy="5854390"/>
          </a:xfrm>
          <a:prstGeom prst="rect">
            <a:avLst/>
          </a:prstGeom>
        </p:spPr>
      </p:pic>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Step1:</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Behavior</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Experiment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Design</a:t>
            </a:r>
            <a:endParaRPr lang="zh-CN" altLang="en-US" sz="2800" b="1" cap="none" dirty="0">
              <a:solidFill>
                <a:schemeClr val="tx2">
                  <a:lumMod val="60000"/>
                  <a:lumOff val="40000"/>
                </a:schemeClr>
              </a:solidFill>
              <a:latin typeface="+mn-lt"/>
            </a:endParaRPr>
          </a:p>
        </p:txBody>
      </p:sp>
      <p:pic>
        <p:nvPicPr>
          <p:cNvPr id="10" name="图片 9">
            <a:extLst>
              <a:ext uri="{FF2B5EF4-FFF2-40B4-BE49-F238E27FC236}">
                <a16:creationId xmlns:a16="http://schemas.microsoft.com/office/drawing/2014/main" id="{3E21E302-4211-614D-847B-ADD4DDD2B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713" y="3260775"/>
            <a:ext cx="4342936" cy="2934682"/>
          </a:xfrm>
          <a:prstGeom prst="rect">
            <a:avLst/>
          </a:prstGeom>
        </p:spPr>
      </p:pic>
      <p:sp>
        <p:nvSpPr>
          <p:cNvPr id="12" name="文本框 11">
            <a:extLst>
              <a:ext uri="{FF2B5EF4-FFF2-40B4-BE49-F238E27FC236}">
                <a16:creationId xmlns:a16="http://schemas.microsoft.com/office/drawing/2014/main" id="{0ECD91AA-40BE-9343-880B-1F6B17041F52}"/>
              </a:ext>
            </a:extLst>
          </p:cNvPr>
          <p:cNvSpPr txBox="1"/>
          <p:nvPr/>
        </p:nvSpPr>
        <p:spPr>
          <a:xfrm>
            <a:off x="6204480" y="1028343"/>
            <a:ext cx="5642518" cy="4801314"/>
          </a:xfrm>
          <a:prstGeom prst="rect">
            <a:avLst/>
          </a:prstGeom>
          <a:noFill/>
        </p:spPr>
        <p:txBody>
          <a:bodyPr wrap="square" rtlCol="0">
            <a:spAutoFit/>
          </a:bodyPr>
          <a:lstStyle/>
          <a:p>
            <a:r>
              <a:rPr kumimoji="1" lang="en-US" altLang="zh-CN" dirty="0"/>
              <a:t>Participants:</a:t>
            </a:r>
            <a:r>
              <a:rPr kumimoji="1" lang="zh-CN" altLang="en-US" dirty="0"/>
              <a:t> </a:t>
            </a:r>
            <a:r>
              <a:rPr kumimoji="1" lang="en-US" altLang="zh-CN" dirty="0"/>
              <a:t>50</a:t>
            </a:r>
            <a:r>
              <a:rPr kumimoji="1" lang="zh-CN" altLang="en-US" dirty="0"/>
              <a:t> </a:t>
            </a:r>
            <a:r>
              <a:rPr lang="en-US" altLang="zh-CN" dirty="0"/>
              <a:t>(25 female; mean age 24.8 ± 5 years, range: 18-48 years). </a:t>
            </a:r>
          </a:p>
          <a:p>
            <a:endParaRPr lang="en-US" altLang="zh-CN" dirty="0"/>
          </a:p>
          <a:p>
            <a:r>
              <a:rPr lang="en-US" altLang="zh-CN" dirty="0"/>
              <a:t>Within</a:t>
            </a:r>
            <a:r>
              <a:rPr lang="zh-CN" altLang="en-US" dirty="0"/>
              <a:t> </a:t>
            </a:r>
            <a:r>
              <a:rPr lang="en-US" altLang="zh-CN" dirty="0"/>
              <a:t>subject</a:t>
            </a:r>
            <a:r>
              <a:rPr lang="zh-CN" altLang="en-US" dirty="0"/>
              <a:t> </a:t>
            </a:r>
            <a:r>
              <a:rPr lang="en-US" altLang="zh-CN" dirty="0"/>
              <a:t>factor</a:t>
            </a:r>
            <a:r>
              <a:rPr lang="zh-CN" altLang="en-US" dirty="0"/>
              <a:t> </a:t>
            </a:r>
            <a:r>
              <a:rPr lang="en-US" altLang="zh-CN" dirty="0"/>
              <a:t>:</a:t>
            </a:r>
            <a:r>
              <a:rPr lang="zh-CN" altLang="en-US" dirty="0"/>
              <a:t> </a:t>
            </a:r>
            <a:endParaRPr lang="en-US" altLang="zh-CN" dirty="0"/>
          </a:p>
          <a:p>
            <a:r>
              <a:rPr lang="en-US" altLang="zh-CN" dirty="0"/>
              <a:t>Task</a:t>
            </a:r>
            <a:r>
              <a:rPr lang="zh-CN" altLang="en-US" dirty="0"/>
              <a:t> </a:t>
            </a:r>
            <a:r>
              <a:rPr lang="en-US" altLang="zh-CN" dirty="0"/>
              <a:t>phase</a:t>
            </a:r>
            <a:r>
              <a:rPr lang="zh-CN" altLang="en-US" dirty="0"/>
              <a:t> </a:t>
            </a:r>
            <a:r>
              <a:rPr lang="en-US" altLang="zh-CN" dirty="0"/>
              <a:t>divided</a:t>
            </a:r>
            <a:r>
              <a:rPr lang="zh-CN" altLang="en-US" dirty="0"/>
              <a:t> </a:t>
            </a:r>
            <a:r>
              <a:rPr lang="en-US" altLang="zh-CN" dirty="0"/>
              <a:t>by</a:t>
            </a:r>
            <a:r>
              <a:rPr lang="zh-CN" altLang="en-US" dirty="0"/>
              <a:t> </a:t>
            </a:r>
            <a:r>
              <a:rPr lang="en-US" altLang="zh-CN" dirty="0"/>
              <a:t>cue</a:t>
            </a:r>
            <a:r>
              <a:rPr lang="zh-CN" altLang="en-US" dirty="0"/>
              <a:t> </a:t>
            </a:r>
            <a:r>
              <a:rPr lang="en-US" altLang="zh-CN" dirty="0"/>
              <a:t>accuracy</a:t>
            </a:r>
            <a:r>
              <a:rPr lang="zh-CN" altLang="en-US" dirty="0"/>
              <a:t> </a:t>
            </a:r>
            <a:endParaRPr lang="en-US" altLang="zh-CN" dirty="0"/>
          </a:p>
          <a:p>
            <a:r>
              <a:rPr lang="en-US" altLang="zh-CN" dirty="0"/>
              <a:t>( high vs volatile vs low )</a:t>
            </a:r>
          </a:p>
          <a:p>
            <a:endParaRPr lang="en-US" altLang="zh-CN" dirty="0"/>
          </a:p>
          <a:p>
            <a:r>
              <a:rPr lang="en-US" altLang="zh-CN" dirty="0"/>
              <a:t>120</a:t>
            </a:r>
            <a:r>
              <a:rPr lang="zh-CN" altLang="en-US" dirty="0"/>
              <a:t> </a:t>
            </a:r>
            <a:r>
              <a:rPr lang="en-US" altLang="zh-CN" dirty="0"/>
              <a:t>trials</a:t>
            </a:r>
            <a:r>
              <a:rPr lang="zh-CN" altLang="en-US" dirty="0"/>
              <a:t> </a:t>
            </a:r>
            <a:r>
              <a:rPr lang="en-US" altLang="zh-CN" dirty="0">
                <a:sym typeface="Wingdings" pitchFamily="2" charset="2"/>
              </a:rPr>
              <a:t></a:t>
            </a:r>
            <a:r>
              <a:rPr lang="zh-CN" altLang="en-US" dirty="0">
                <a:sym typeface="Wingdings" pitchFamily="2" charset="2"/>
              </a:rPr>
              <a:t> </a:t>
            </a:r>
            <a:r>
              <a:rPr lang="en-US" altLang="zh-CN" dirty="0"/>
              <a:t>about</a:t>
            </a:r>
            <a:r>
              <a:rPr lang="zh-CN" altLang="en-US" dirty="0"/>
              <a:t> </a:t>
            </a:r>
            <a:r>
              <a:rPr lang="en-US" altLang="zh-CN" dirty="0"/>
              <a:t>20min</a:t>
            </a:r>
          </a:p>
          <a:p>
            <a:endParaRPr lang="en-US" altLang="zh-CN" dirty="0"/>
          </a:p>
          <a:p>
            <a:endParaRPr lang="en-US" altLang="zh-CN" dirty="0"/>
          </a:p>
          <a:p>
            <a:r>
              <a:rPr lang="en-US" altLang="zh-CN" dirty="0"/>
              <a:t>In addition, participants filled out a post-experimental questionnaire to assess the subjective learning experience during the task, asking </a:t>
            </a:r>
            <a:r>
              <a:rPr lang="en-US" altLang="zh-CN" dirty="0">
                <a:solidFill>
                  <a:srgbClr val="C00000"/>
                </a:solidFill>
              </a:rPr>
              <a:t>How Difficult The Task Was (From 0 to 100)</a:t>
            </a:r>
            <a:r>
              <a:rPr lang="en-US" altLang="zh-CN" dirty="0"/>
              <a:t>, </a:t>
            </a:r>
            <a:r>
              <a:rPr lang="en-US" altLang="zh-CN" dirty="0">
                <a:solidFill>
                  <a:srgbClr val="C00000"/>
                </a:solidFill>
              </a:rPr>
              <a:t>How Much They Used The Gaze (From 0 to 100) </a:t>
            </a:r>
            <a:r>
              <a:rPr lang="en-US" altLang="zh-CN" dirty="0"/>
              <a:t>and </a:t>
            </a:r>
            <a:r>
              <a:rPr lang="en-US" altLang="zh-CN" dirty="0">
                <a:solidFill>
                  <a:srgbClr val="C00000"/>
                </a:solidFill>
              </a:rPr>
              <a:t>How Much It Helped Them During The Task (from 0 to 100). </a:t>
            </a:r>
          </a:p>
          <a:p>
            <a:endParaRPr kumimoji="1" lang="zh-CN" altLang="en-US" dirty="0"/>
          </a:p>
        </p:txBody>
      </p:sp>
      <p:sp>
        <p:nvSpPr>
          <p:cNvPr id="13" name="文本框 12">
            <a:extLst>
              <a:ext uri="{FF2B5EF4-FFF2-40B4-BE49-F238E27FC236}">
                <a16:creationId xmlns:a16="http://schemas.microsoft.com/office/drawing/2014/main" id="{0B07A0A6-CB2E-594B-BA24-244792C557FC}"/>
              </a:ext>
            </a:extLst>
          </p:cNvPr>
          <p:cNvSpPr txBox="1"/>
          <p:nvPr/>
        </p:nvSpPr>
        <p:spPr>
          <a:xfrm>
            <a:off x="478875" y="4438185"/>
            <a:ext cx="1952091" cy="369332"/>
          </a:xfrm>
          <a:prstGeom prst="rect">
            <a:avLst/>
          </a:prstGeom>
          <a:noFill/>
        </p:spPr>
        <p:txBody>
          <a:bodyPr wrap="square" rtlCol="0">
            <a:spAutoFit/>
          </a:bodyPr>
          <a:lstStyle/>
          <a:p>
            <a:r>
              <a:rPr kumimoji="1" lang="en-US" altLang="zh-CN" dirty="0"/>
              <a:t>Eye-tracking</a:t>
            </a:r>
            <a:endParaRPr kumimoji="1" lang="zh-CN" altLang="en-US" dirty="0"/>
          </a:p>
        </p:txBody>
      </p:sp>
    </p:spTree>
    <p:extLst>
      <p:ext uri="{BB962C8B-B14F-4D97-AF65-F5344CB8AC3E}">
        <p14:creationId xmlns:p14="http://schemas.microsoft.com/office/powerpoint/2010/main" val="8482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linds(horizontal)">
                                      <p:cBhvr>
                                        <p:cTn id="12" dur="500"/>
                                        <p:tgtEl>
                                          <p:spTgt spid="12">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animEffect transition="in" filter="blinds(horizontal)">
                                      <p:cBhvr>
                                        <p:cTn id="15" dur="500"/>
                                        <p:tgtEl>
                                          <p:spTgt spid="12">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2">
                                            <p:txEl>
                                              <p:pRg st="4" end="4"/>
                                            </p:txEl>
                                          </p:spTgt>
                                        </p:tgtEl>
                                        <p:attrNameLst>
                                          <p:attrName>style.visibility</p:attrName>
                                        </p:attrNameLst>
                                      </p:cBhvr>
                                      <p:to>
                                        <p:strVal val="visible"/>
                                      </p:to>
                                    </p:set>
                                    <p:animEffect transition="in" filter="blinds(horizontal)">
                                      <p:cBhvr>
                                        <p:cTn id="18" dur="500"/>
                                        <p:tgtEl>
                                          <p:spTgt spid="1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2">
                                            <p:txEl>
                                              <p:pRg st="6" end="6"/>
                                            </p:txEl>
                                          </p:spTgt>
                                        </p:tgtEl>
                                        <p:attrNameLst>
                                          <p:attrName>style.visibility</p:attrName>
                                        </p:attrNameLst>
                                      </p:cBhvr>
                                      <p:to>
                                        <p:strVal val="visible"/>
                                      </p:to>
                                    </p:set>
                                    <p:animEffect transition="in" filter="blinds(horizontal)">
                                      <p:cBhvr>
                                        <p:cTn id="33" dur="500"/>
                                        <p:tgtEl>
                                          <p:spTgt spid="12">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xEl>
                                              <p:pRg st="9" end="9"/>
                                            </p:txEl>
                                          </p:spTgt>
                                        </p:tgtEl>
                                        <p:attrNameLst>
                                          <p:attrName>style.visibility</p:attrName>
                                        </p:attrNameLst>
                                      </p:cBhvr>
                                      <p:to>
                                        <p:strVal val="visible"/>
                                      </p:to>
                                    </p:set>
                                    <p:animEffect transition="in" filter="blinds(horizontal)">
                                      <p:cBhvr>
                                        <p:cTn id="38"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17" name="标题 1">
            <a:extLst>
              <a:ext uri="{FF2B5EF4-FFF2-40B4-BE49-F238E27FC236}">
                <a16:creationId xmlns:a16="http://schemas.microsoft.com/office/drawing/2014/main" id="{4CD4F221-23FC-4C47-A0DC-A6089A6178A0}"/>
              </a:ext>
            </a:extLst>
          </p:cNvPr>
          <p:cNvSpPr txBox="1">
            <a:spLocks/>
          </p:cNvSpPr>
          <p:nvPr/>
        </p:nvSpPr>
        <p:spPr>
          <a:xfrm>
            <a:off x="478875" y="384755"/>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Computational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Modeling</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Response</a:t>
            </a:r>
            <a:endParaRPr lang="zh-CN" altLang="en-US" sz="2800" b="1" cap="none" dirty="0">
              <a:solidFill>
                <a:schemeClr val="tx2">
                  <a:lumMod val="60000"/>
                  <a:lumOff val="40000"/>
                </a:schemeClr>
              </a:solidFill>
              <a:latin typeface="+mn-lt"/>
            </a:endParaRPr>
          </a:p>
        </p:txBody>
      </p:sp>
      <p:sp>
        <p:nvSpPr>
          <p:cNvPr id="12" name="文本框 11">
            <a:extLst>
              <a:ext uri="{FF2B5EF4-FFF2-40B4-BE49-F238E27FC236}">
                <a16:creationId xmlns:a16="http://schemas.microsoft.com/office/drawing/2014/main" id="{21D93BA1-A509-F142-928C-B5EB8E4CFF62}"/>
              </a:ext>
            </a:extLst>
          </p:cNvPr>
          <p:cNvSpPr txBox="1"/>
          <p:nvPr/>
        </p:nvSpPr>
        <p:spPr>
          <a:xfrm>
            <a:off x="1102859" y="1354109"/>
            <a:ext cx="9812867" cy="6370975"/>
          </a:xfrm>
          <a:prstGeom prst="rect">
            <a:avLst/>
          </a:prstGeom>
          <a:noFill/>
        </p:spPr>
        <p:txBody>
          <a:bodyPr wrap="square" rtlCol="0">
            <a:spAutoFit/>
          </a:bodyPr>
          <a:lstStyle/>
          <a:p>
            <a:r>
              <a:rPr lang="en-US" altLang="zh-CN" dirty="0"/>
              <a:t>The modelling approach followed the </a:t>
            </a:r>
            <a:r>
              <a:rPr lang="en-US" altLang="zh-CN" dirty="0">
                <a:solidFill>
                  <a:srgbClr val="C00000"/>
                </a:solidFill>
              </a:rPr>
              <a:t>“observing the observer” framework</a:t>
            </a:r>
            <a:r>
              <a:rPr lang="en-US" altLang="zh-CN" dirty="0"/>
              <a:t> in which two types of models (perceptual and response models) are paired in order to </a:t>
            </a:r>
            <a:r>
              <a:rPr lang="en-US" altLang="zh-CN" dirty="0">
                <a:solidFill>
                  <a:srgbClr val="C00000"/>
                </a:solidFill>
              </a:rPr>
              <a:t>allow the inference of an observer (i.e., the experimenter) on the inference of a participant</a:t>
            </a:r>
            <a:r>
              <a:rPr lang="en-US" altLang="zh-CN" dirty="0"/>
              <a:t>: </a:t>
            </a:r>
          </a:p>
          <a:p>
            <a:endParaRPr lang="en-US" altLang="zh-CN" dirty="0"/>
          </a:p>
          <a:p>
            <a:r>
              <a:rPr lang="en-US" altLang="zh-CN" dirty="0">
                <a:solidFill>
                  <a:srgbClr val="0070C0"/>
                </a:solidFill>
              </a:rPr>
              <a:t>Perceptual models </a:t>
            </a:r>
            <a:r>
              <a:rPr lang="en-US" altLang="zh-CN" dirty="0"/>
              <a:t>describe the </a:t>
            </a:r>
            <a:r>
              <a:rPr lang="en-US" altLang="zh-CN" dirty="0">
                <a:solidFill>
                  <a:srgbClr val="0070C0"/>
                </a:solidFill>
              </a:rPr>
              <a:t>participant’s belief trajectories</a:t>
            </a:r>
            <a:r>
              <a:rPr lang="en-US" altLang="zh-CN" dirty="0"/>
              <a:t> about the hidden causes (states) of the sensory inputs (here: social and non-social cue); </a:t>
            </a:r>
          </a:p>
          <a:p>
            <a:endParaRPr lang="en-US" altLang="zh-CN" dirty="0"/>
          </a:p>
          <a:p>
            <a:r>
              <a:rPr lang="en-US" altLang="zh-CN" dirty="0">
                <a:solidFill>
                  <a:srgbClr val="0070C0"/>
                </a:solidFill>
              </a:rPr>
              <a:t>Response models </a:t>
            </a:r>
            <a:r>
              <a:rPr lang="en-US" altLang="zh-CN" dirty="0"/>
              <a:t>describe </a:t>
            </a:r>
            <a:r>
              <a:rPr lang="en-US" altLang="zh-CN" dirty="0">
                <a:solidFill>
                  <a:srgbClr val="0070C0"/>
                </a:solidFill>
              </a:rPr>
              <a:t>how these beliefs are translated into decisions </a:t>
            </a:r>
            <a:r>
              <a:rPr lang="en-US" altLang="zh-CN" dirty="0"/>
              <a:t>(</a:t>
            </a:r>
            <a:r>
              <a:rPr lang="en-US" altLang="zh-CN" dirty="0" err="1"/>
              <a:t>Daunizeau</a:t>
            </a:r>
            <a:r>
              <a:rPr lang="en-US" altLang="zh-CN" dirty="0"/>
              <a:t> et al., 2010). </a:t>
            </a:r>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83576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blinds(horizontal)">
                                      <p:cBhvr>
                                        <p:cTn id="7" dur="500"/>
                                        <p:tgtEl>
                                          <p:spTgt spid="1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2">
                                            <p:txEl>
                                              <p:pRg st="4" end="4"/>
                                            </p:txEl>
                                          </p:spTgt>
                                        </p:tgtEl>
                                        <p:attrNameLst>
                                          <p:attrName>style.visibility</p:attrName>
                                        </p:attrNameLst>
                                      </p:cBhvr>
                                      <p:to>
                                        <p:strVal val="visible"/>
                                      </p:to>
                                    </p:set>
                                    <p:animEffect transition="in" filter="blinds(horizontal)">
                                      <p:cBhvr>
                                        <p:cTn id="10"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17" name="标题 1">
            <a:extLst>
              <a:ext uri="{FF2B5EF4-FFF2-40B4-BE49-F238E27FC236}">
                <a16:creationId xmlns:a16="http://schemas.microsoft.com/office/drawing/2014/main" id="{4CD4F221-23FC-4C47-A0DC-A6089A6178A0}"/>
              </a:ext>
            </a:extLst>
          </p:cNvPr>
          <p:cNvSpPr txBox="1">
            <a:spLocks/>
          </p:cNvSpPr>
          <p:nvPr/>
        </p:nvSpPr>
        <p:spPr>
          <a:xfrm>
            <a:off x="563654" y="739819"/>
            <a:ext cx="10603774" cy="495587"/>
          </a:xfrm>
          <a:prstGeom prst="rect">
            <a:avLst/>
          </a:prstGeom>
        </p:spPr>
        <p:txBody>
          <a:bodyPr vert="horz" lIns="91434" tIns="45717" rIns="91434" bIns="45717" rtlCol="0" anchor="b">
            <a:noAutofit/>
          </a:bodyPr>
          <a:lstStyle>
            <a:lvl1pPr algn="l" defTabSz="1219080" rtl="0" eaLnBrk="1" latinLnBrk="0" hangingPunct="1">
              <a:spcBef>
                <a:spcPct val="0"/>
              </a:spcBef>
              <a:buNone/>
              <a:defRPr sz="4800" kern="1200" cap="all" spc="-80" baseline="0">
                <a:solidFill>
                  <a:schemeClr val="tx2"/>
                </a:solidFill>
                <a:latin typeface="+mj-lt"/>
                <a:ea typeface="+mj-ea"/>
                <a:cs typeface="+mj-cs"/>
              </a:defRPr>
            </a:lvl1pPr>
          </a:lstStyle>
          <a:p>
            <a:r>
              <a:rPr lang="en-US" altLang="zh-CN" sz="2800" b="1" cap="none" dirty="0">
                <a:solidFill>
                  <a:schemeClr val="tx2">
                    <a:lumMod val="60000"/>
                    <a:lumOff val="40000"/>
                  </a:schemeClr>
                </a:solidFill>
                <a:latin typeface="+mn-lt"/>
              </a:rPr>
              <a:t>Step2: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Perceptual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model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Hierarchical</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Gaussian</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Filter</a:t>
            </a:r>
          </a:p>
          <a:p>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分层高斯滤波</a:t>
            </a:r>
            <a:r>
              <a:rPr lang="en-US" altLang="zh-CN" sz="2800" b="1" cap="none" dirty="0">
                <a:solidFill>
                  <a:schemeClr val="tx2">
                    <a:lumMod val="60000"/>
                    <a:lumOff val="40000"/>
                  </a:schemeClr>
                </a:solidFill>
                <a:latin typeface="+mn-lt"/>
              </a:rPr>
              <a:t>)</a:t>
            </a:r>
            <a:endParaRPr lang="zh-CN" altLang="en-US" sz="2800" b="1" cap="none" dirty="0">
              <a:solidFill>
                <a:schemeClr val="tx2">
                  <a:lumMod val="60000"/>
                  <a:lumOff val="40000"/>
                </a:schemeClr>
              </a:solidFill>
              <a:latin typeface="+mn-lt"/>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1DA4D8D-B221-5345-88E8-681E4C8E8A74}"/>
                  </a:ext>
                </a:extLst>
              </p:cNvPr>
              <p:cNvSpPr txBox="1"/>
              <p:nvPr/>
            </p:nvSpPr>
            <p:spPr>
              <a:xfrm>
                <a:off x="612052" y="1410797"/>
                <a:ext cx="10854734" cy="3970318"/>
              </a:xfrm>
              <a:prstGeom prst="rect">
                <a:avLst/>
              </a:prstGeom>
              <a:noFill/>
            </p:spPr>
            <p:txBody>
              <a:bodyPr wrap="square" rtlCol="0">
                <a:spAutoFit/>
              </a:bodyPr>
              <a:lstStyle/>
              <a:p>
                <a:r>
                  <a:rPr lang="zh-CN" altLang="en-US" dirty="0"/>
                  <a:t>分层高斯滤波模型的目标，是为了描述一个不确定的连续变量（比如一个随机变量 </a:t>
                </a:r>
                <a:r>
                  <a:rPr lang="en-US" altLang="zh-CN" dirty="0"/>
                  <a:t>x</a:t>
                </a:r>
                <a:r>
                  <a:rPr lang="zh-CN" altLang="en-US" dirty="0"/>
                  <a:t>）随时间变化的过程。</a:t>
                </a:r>
                <a:endParaRPr lang="en-US" altLang="zh-CN" dirty="0"/>
              </a:p>
              <a:p>
                <a:endParaRPr lang="en-US" altLang="zh-CN" dirty="0"/>
              </a:p>
              <a:p>
                <a:r>
                  <a:rPr lang="zh-CN" altLang="en-US" dirty="0"/>
                  <a:t>一种通用的描述方式是高斯随机游走</a:t>
                </a:r>
                <a:r>
                  <a:rPr lang="en-US" altLang="zh-CN" dirty="0"/>
                  <a:t>:</a:t>
                </a:r>
              </a:p>
              <a:p>
                <a:endParaRPr lang="en-US" altLang="zh-CN" dirty="0"/>
              </a:p>
              <a:p>
                <a:endParaRPr lang="en-US" altLang="zh-CN" dirty="0"/>
              </a:p>
              <a:p>
                <a:endParaRPr lang="en-US" altLang="zh-CN" dirty="0"/>
              </a:p>
              <a:p>
                <a:endParaRPr lang="en-US" altLang="zh-CN" dirty="0"/>
              </a:p>
              <a:p>
                <a:endParaRPr lang="en-US" altLang="zh-CN" dirty="0"/>
              </a:p>
              <a:p>
                <a14:m>
                  <m:oMath xmlns:m="http://schemas.openxmlformats.org/officeDocument/2006/math">
                    <m:r>
                      <a:rPr kumimoji="1" lang="en-US" altLang="zh-CN" i="1">
                        <a:latin typeface="Cambria Math" panose="02040503050406030204" pitchFamily="18" charset="0"/>
                      </a:rPr>
                      <m:t>𝑘</m:t>
                    </m:r>
                  </m:oMath>
                </a14:m>
                <a:r>
                  <a:rPr lang="zh-CN" altLang="en-US" dirty="0"/>
                  <a:t>是时间指数，可以想成一个一个时间点</a:t>
                </a:r>
                <a:r>
                  <a:rPr lang="en-US" altLang="zh-CN" dirty="0"/>
                  <a:t>;</a:t>
                </a:r>
                <a:r>
                  <a:rPr lang="zh-CN" altLang="en-US" dirty="0"/>
                  <a:t> </a:t>
                </a:r>
                <a:endParaRPr lang="en-US" altLang="zh-CN" dirty="0"/>
              </a:p>
              <a:p>
                <a14:m>
                  <m:oMath xmlns:m="http://schemas.openxmlformats.org/officeDocument/2006/math">
                    <m:r>
                      <a:rPr kumimoji="1" lang="zh-CN" altLang="en-US" i="1">
                        <a:latin typeface="Cambria Math" panose="02040503050406030204" pitchFamily="18" charset="0"/>
                      </a:rPr>
                      <m:t>𝜗</m:t>
                    </m:r>
                  </m:oMath>
                </a14:m>
                <a:r>
                  <a:rPr lang="zh-CN" altLang="en-US" dirty="0"/>
                  <a:t> 是高斯（正态）分布的方差，代表了</a:t>
                </a:r>
                <a14:m>
                  <m:oMath xmlns:m="http://schemas.openxmlformats.org/officeDocument/2006/math">
                    <m:r>
                      <a:rPr kumimoji="1" lang="en-US" altLang="zh-CN" i="1">
                        <a:latin typeface="Cambria Math" panose="02040503050406030204" pitchFamily="18" charset="0"/>
                      </a:rPr>
                      <m:t>𝑘</m:t>
                    </m:r>
                    <m:r>
                      <a:rPr kumimoji="1" lang="en-US" altLang="zh-CN" i="1">
                        <a:latin typeface="Cambria Math" panose="02040503050406030204" pitchFamily="18" charset="0"/>
                      </a:rPr>
                      <m:t> </m:t>
                    </m:r>
                  </m:oMath>
                </a14:m>
                <a:r>
                  <a:rPr lang="en-US" altLang="zh-CN" dirty="0"/>
                  <a:t>-1</a:t>
                </a:r>
                <a:r>
                  <a:rPr lang="zh-CN" altLang="en-US" dirty="0"/>
                  <a:t>时刻</a:t>
                </a:r>
                <a14:m>
                  <m:oMath xmlns:m="http://schemas.openxmlformats.org/officeDocument/2006/math">
                    <m:r>
                      <a:rPr kumimoji="1" lang="en-US" altLang="zh-CN" i="1" dirty="0">
                        <a:latin typeface="Cambria Math" panose="02040503050406030204" pitchFamily="18" charset="0"/>
                      </a:rPr>
                      <m:t>𝑥</m:t>
                    </m:r>
                  </m:oMath>
                </a14:m>
                <a:r>
                  <a:rPr lang="zh-CN" altLang="en-US" dirty="0"/>
                  <a:t>的波动性 </a:t>
                </a:r>
                <a:r>
                  <a:rPr lang="en-US" altLang="zh-CN" dirty="0"/>
                  <a:t>(volatility)</a:t>
                </a:r>
                <a:r>
                  <a:rPr lang="zh-CN" altLang="en-US" dirty="0"/>
                  <a:t>，可以想成 </a:t>
                </a:r>
                <a14:m>
                  <m:oMath xmlns:m="http://schemas.openxmlformats.org/officeDocument/2006/math">
                    <m:r>
                      <a:rPr kumimoji="1" lang="en-US" altLang="zh-CN" i="1" dirty="0">
                        <a:latin typeface="Cambria Math" panose="02040503050406030204" pitchFamily="18" charset="0"/>
                      </a:rPr>
                      <m:t>𝑥</m:t>
                    </m:r>
                  </m:oMath>
                </a14:m>
                <a:r>
                  <a:rPr lang="zh-CN" altLang="en-US" dirty="0"/>
                  <a:t> 变化量的范围</a:t>
                </a:r>
                <a:r>
                  <a:rPr lang="en-US" altLang="zh-CN" dirty="0"/>
                  <a:t>(step</a:t>
                </a:r>
                <a:r>
                  <a:rPr lang="zh-CN" altLang="en-US" dirty="0"/>
                  <a:t> </a:t>
                </a:r>
                <a:r>
                  <a:rPr lang="en-US" altLang="zh-CN" dirty="0"/>
                  <a:t>size)</a:t>
                </a:r>
                <a:r>
                  <a:rPr lang="zh-CN" altLang="en-US" dirty="0"/>
                  <a:t>。</a:t>
                </a:r>
                <a:endParaRPr lang="en-US" altLang="zh-CN" dirty="0"/>
              </a:p>
              <a:p>
                <a:endParaRPr lang="en-US" altLang="zh-CN" dirty="0"/>
              </a:p>
              <a:p>
                <a:r>
                  <a:rPr lang="zh-CN" altLang="en-US" dirty="0"/>
                  <a:t>如果</a:t>
                </a:r>
                <a14:m>
                  <m:oMath xmlns:m="http://schemas.openxmlformats.org/officeDocument/2006/math">
                    <m:r>
                      <a:rPr kumimoji="1" lang="en-US" altLang="zh-CN" i="1" dirty="0">
                        <a:latin typeface="Cambria Math" panose="02040503050406030204" pitchFamily="18" charset="0"/>
                      </a:rPr>
                      <m:t>𝑥</m:t>
                    </m:r>
                  </m:oMath>
                </a14:m>
                <a:r>
                  <a:rPr lang="zh-CN" altLang="en-US" dirty="0"/>
                  <a:t>的波动性</a:t>
                </a:r>
                <a14:m>
                  <m:oMath xmlns:m="http://schemas.openxmlformats.org/officeDocument/2006/math">
                    <m:r>
                      <a:rPr kumimoji="1" lang="zh-CN" altLang="en-US" i="1">
                        <a:latin typeface="Cambria Math" panose="02040503050406030204" pitchFamily="18" charset="0"/>
                      </a:rPr>
                      <m:t>𝜗</m:t>
                    </m:r>
                  </m:oMath>
                </a14:m>
                <a:r>
                  <a:rPr lang="zh-CN" altLang="en-US" dirty="0"/>
                  <a:t>也不确定，我们可以将其用另一个服从高斯随机游走的变量</a:t>
                </a:r>
                <a14:m>
                  <m:oMath xmlns:m="http://schemas.openxmlformats.org/officeDocument/2006/math">
                    <m:r>
                      <a:rPr kumimoji="1" lang="en-US" altLang="zh-CN" i="1" dirty="0">
                        <a:latin typeface="Cambria Math" panose="02040503050406030204" pitchFamily="18" charset="0"/>
                      </a:rPr>
                      <m:t>𝑥</m:t>
                    </m:r>
                  </m:oMath>
                </a14:m>
                <a:r>
                  <a:rPr lang="en-US" altLang="zh-CN" baseline="-25000" dirty="0"/>
                  <a:t>2</a:t>
                </a:r>
                <a:r>
                  <a:rPr lang="zh-CN" altLang="en-US" dirty="0"/>
                  <a:t>的函数来表示，这样模型就多了一层，</a:t>
                </a:r>
                <a:r>
                  <a:rPr kumimoji="1" lang="en-US" altLang="zh-CN" dirty="0"/>
                  <a:t> </a:t>
                </a:r>
                <a14:m>
                  <m:oMath xmlns:m="http://schemas.openxmlformats.org/officeDocument/2006/math">
                    <m:r>
                      <a:rPr kumimoji="1" lang="en-US" altLang="zh-CN" i="1" dirty="0">
                        <a:latin typeface="Cambria Math" panose="02040503050406030204" pitchFamily="18" charset="0"/>
                      </a:rPr>
                      <m:t>𝑥</m:t>
                    </m:r>
                  </m:oMath>
                </a14:m>
                <a:r>
                  <a:rPr lang="zh-CN" altLang="en-US" dirty="0"/>
                  <a:t>变成了</a:t>
                </a:r>
                <a14:m>
                  <m:oMath xmlns:m="http://schemas.openxmlformats.org/officeDocument/2006/math">
                    <m:r>
                      <a:rPr kumimoji="1" lang="en-US" altLang="zh-CN" i="1" dirty="0">
                        <a:latin typeface="Cambria Math" panose="02040503050406030204" pitchFamily="18" charset="0"/>
                      </a:rPr>
                      <m:t>𝑥</m:t>
                    </m:r>
                  </m:oMath>
                </a14:m>
                <a:r>
                  <a:rPr lang="en-US" altLang="zh-CN" baseline="-25000" dirty="0"/>
                  <a:t>1</a:t>
                </a:r>
                <a:r>
                  <a:rPr lang="zh-CN" altLang="en-US" dirty="0"/>
                  <a:t>：</a:t>
                </a:r>
                <a:endParaRPr lang="en-US" altLang="zh-CN" dirty="0"/>
              </a:p>
              <a:p>
                <a:endParaRPr kumimoji="1" lang="zh-CN" altLang="en-US" dirty="0"/>
              </a:p>
            </p:txBody>
          </p:sp>
        </mc:Choice>
        <mc:Fallback xmlns="">
          <p:sp>
            <p:nvSpPr>
              <p:cNvPr id="7" name="文本框 6">
                <a:extLst>
                  <a:ext uri="{FF2B5EF4-FFF2-40B4-BE49-F238E27FC236}">
                    <a16:creationId xmlns:a16="http://schemas.microsoft.com/office/drawing/2014/main" id="{91DA4D8D-B221-5345-88E8-681E4C8E8A74}"/>
                  </a:ext>
                </a:extLst>
              </p:cNvPr>
              <p:cNvSpPr txBox="1">
                <a:spLocks noRot="1" noChangeAspect="1" noMove="1" noResize="1" noEditPoints="1" noAdjustHandles="1" noChangeArrowheads="1" noChangeShapeType="1" noTextEdit="1"/>
              </p:cNvSpPr>
              <p:nvPr/>
            </p:nvSpPr>
            <p:spPr>
              <a:xfrm>
                <a:off x="612052" y="1410797"/>
                <a:ext cx="10854734" cy="3970318"/>
              </a:xfrm>
              <a:prstGeom prst="rect">
                <a:avLst/>
              </a:prstGeom>
              <a:blipFill>
                <a:blip r:embed="rId3"/>
                <a:stretch>
                  <a:fillRect l="-468" t="-637" r="-2573"/>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62AD8981-7BD0-984E-9107-1A8301573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794" y="2725230"/>
            <a:ext cx="4889500" cy="688521"/>
          </a:xfrm>
          <a:prstGeom prst="rect">
            <a:avLst/>
          </a:prstGeom>
        </p:spPr>
      </p:pic>
      <p:pic>
        <p:nvPicPr>
          <p:cNvPr id="18" name="图片 17">
            <a:extLst>
              <a:ext uri="{FF2B5EF4-FFF2-40B4-BE49-F238E27FC236}">
                <a16:creationId xmlns:a16="http://schemas.microsoft.com/office/drawing/2014/main" id="{FA21CE96-AB1A-CD41-A8CF-061276D76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6283" y="5748412"/>
            <a:ext cx="3778250" cy="947136"/>
          </a:xfrm>
          <a:prstGeom prst="rect">
            <a:avLst/>
          </a:prstGeom>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84B1754-583D-AA4A-B64D-029B6F6FE332}"/>
                  </a:ext>
                </a:extLst>
              </p:cNvPr>
              <p:cNvSpPr txBox="1"/>
              <p:nvPr/>
            </p:nvSpPr>
            <p:spPr>
              <a:xfrm>
                <a:off x="5865541" y="5381115"/>
                <a:ext cx="3015343" cy="4549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CN" i="1" smtClean="0">
                              <a:latin typeface="Cambria Math" panose="02040503050406030204" pitchFamily="18" charset="0"/>
                            </a:rPr>
                          </m:ctrlPr>
                        </m:sSubSup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m:t>
                          </m:r>
                        </m:sup>
                      </m:sSubSup>
                      <m:r>
                        <a:rPr kumimoji="1" lang="en-US" altLang="zh-CN" b="0" i="1" smtClean="0">
                          <a:latin typeface="Cambria Math" panose="02040503050406030204" pitchFamily="18" charset="0"/>
                        </a:rPr>
                        <m:t>~</m:t>
                      </m:r>
                      <m:r>
                        <a:rPr kumimoji="1" lang="en-US" altLang="zh-CN" i="1" smtClean="0">
                          <a:latin typeface="Cambria Math" panose="02040503050406030204" pitchFamily="18" charset="0"/>
                          <a:ea typeface="Cambria Math" panose="02040503050406030204" pitchFamily="18" charset="0"/>
                        </a:rPr>
                        <m:t>𝒩</m:t>
                      </m:r>
                      <m:r>
                        <a:rPr kumimoji="1" lang="en-US" altLang="zh-CN" b="0" i="1" smtClean="0">
                          <a:latin typeface="Cambria Math" panose="02040503050406030204" pitchFamily="18" charset="0"/>
                        </a:rPr>
                        <m:t>(</m:t>
                      </m:r>
                      <m:sSubSup>
                        <m:sSubSupPr>
                          <m:ctrlPr>
                            <a:rPr kumimoji="1" lang="en-US" altLang="zh-CN" b="0" i="1" dirty="0" smtClean="0">
                              <a:latin typeface="Cambria Math" panose="02040503050406030204" pitchFamily="18" charset="0"/>
                            </a:rPr>
                          </m:ctrlPr>
                        </m:sSubSupPr>
                        <m:e>
                          <m:r>
                            <a:rPr kumimoji="1" lang="en-US" altLang="zh-CN" b="0" i="1" dirty="0" smtClean="0">
                              <a:latin typeface="Cambria Math" panose="02040503050406030204" pitchFamily="18" charset="0"/>
                            </a:rPr>
                            <m:t>𝑥</m:t>
                          </m:r>
                        </m:e>
                        <m:sub>
                          <m:r>
                            <a:rPr kumimoji="1" lang="en-US" altLang="zh-CN" b="0" i="1" smtClean="0">
                              <a:latin typeface="Cambria Math" panose="02040503050406030204" pitchFamily="18" charset="0"/>
                            </a:rPr>
                            <m:t>2</m:t>
                          </m:r>
                        </m:sub>
                        <m:sup>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e>
                          </m:d>
                        </m:sup>
                      </m:sSubSup>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r>
                        <a:rPr kumimoji="1" lang="zh-CN" altLang="en-US" b="0" i="1" smtClean="0">
                          <a:latin typeface="Cambria Math" panose="02040503050406030204" pitchFamily="18" charset="0"/>
                        </a:rPr>
                        <m:t>𝜗</m:t>
                      </m:r>
                      <m:r>
                        <a:rPr kumimoji="1" lang="en-US" altLang="zh-CN" b="0" i="1" smtClean="0">
                          <a:latin typeface="Cambria Math" panose="02040503050406030204" pitchFamily="18" charset="0"/>
                        </a:rPr>
                        <m:t>)</m:t>
                      </m:r>
                    </m:oMath>
                  </m:oMathPara>
                </a14:m>
                <a:endParaRPr lang="en-US" altLang="zh-CN" dirty="0"/>
              </a:p>
            </p:txBody>
          </p:sp>
        </mc:Choice>
        <mc:Fallback xmlns="">
          <p:sp>
            <p:nvSpPr>
              <p:cNvPr id="19" name="文本框 18">
                <a:extLst>
                  <a:ext uri="{FF2B5EF4-FFF2-40B4-BE49-F238E27FC236}">
                    <a16:creationId xmlns:a16="http://schemas.microsoft.com/office/drawing/2014/main" id="{484B1754-583D-AA4A-B64D-029B6F6FE332}"/>
                  </a:ext>
                </a:extLst>
              </p:cNvPr>
              <p:cNvSpPr txBox="1">
                <a:spLocks noRot="1" noChangeAspect="1" noMove="1" noResize="1" noEditPoints="1" noAdjustHandles="1" noChangeArrowheads="1" noChangeShapeType="1" noTextEdit="1"/>
              </p:cNvSpPr>
              <p:nvPr/>
            </p:nvSpPr>
            <p:spPr>
              <a:xfrm>
                <a:off x="5865541" y="5381115"/>
                <a:ext cx="3015343" cy="454933"/>
              </a:xfrm>
              <a:prstGeom prst="rect">
                <a:avLst/>
              </a:prstGeom>
              <a:blipFill>
                <a:blip r:embed="rId6"/>
                <a:stretch>
                  <a:fillRect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17EE3D2B-3A1C-E143-91F6-26BC35F864FF}"/>
                  </a:ext>
                </a:extLst>
              </p:cNvPr>
              <p:cNvSpPr txBox="1"/>
              <p:nvPr/>
            </p:nvSpPr>
            <p:spPr>
              <a:xfrm>
                <a:off x="5705022" y="6079600"/>
                <a:ext cx="4996543" cy="646331"/>
              </a:xfrm>
              <a:prstGeom prst="rect">
                <a:avLst/>
              </a:prstGeom>
              <a:noFill/>
            </p:spPr>
            <p:txBody>
              <a:bodyPr wrap="square" rtlCol="0">
                <a:spAutoFit/>
              </a:bodyPr>
              <a:lstStyle/>
              <a:p>
                <a:r>
                  <a:rPr kumimoji="1" lang="zh-CN" altLang="en-US" dirty="0">
                    <a:solidFill>
                      <a:srgbClr val="C00000"/>
                    </a:solidFill>
                  </a:rPr>
                  <a:t>如果</a:t>
                </a:r>
                <a14:m>
                  <m:oMath xmlns:m="http://schemas.openxmlformats.org/officeDocument/2006/math">
                    <m:r>
                      <a:rPr kumimoji="1" lang="en-US" altLang="zh-CN" i="1" dirty="0">
                        <a:solidFill>
                          <a:srgbClr val="C00000"/>
                        </a:solidFill>
                        <a:latin typeface="Cambria Math" panose="02040503050406030204" pitchFamily="18" charset="0"/>
                      </a:rPr>
                      <m:t>𝑥</m:t>
                    </m:r>
                  </m:oMath>
                </a14:m>
                <a:r>
                  <a:rPr lang="en-US" altLang="zh-CN" baseline="-25000" dirty="0">
                    <a:solidFill>
                      <a:srgbClr val="C00000"/>
                    </a:solidFill>
                  </a:rPr>
                  <a:t>2</a:t>
                </a:r>
                <a:r>
                  <a:rPr lang="zh-CN" altLang="en-US" dirty="0">
                    <a:solidFill>
                      <a:srgbClr val="C00000"/>
                    </a:solidFill>
                  </a:rPr>
                  <a:t>的</a:t>
                </a:r>
                <a14:m>
                  <m:oMath xmlns:m="http://schemas.openxmlformats.org/officeDocument/2006/math">
                    <m:r>
                      <a:rPr kumimoji="1" lang="zh-CN" altLang="en-US" i="1">
                        <a:solidFill>
                          <a:srgbClr val="C00000"/>
                        </a:solidFill>
                        <a:latin typeface="Cambria Math" panose="02040503050406030204" pitchFamily="18" charset="0"/>
                      </a:rPr>
                      <m:t>𝜗</m:t>
                    </m:r>
                  </m:oMath>
                </a14:m>
                <a:r>
                  <a:rPr kumimoji="1" lang="zh-CN" altLang="en-US" dirty="0">
                    <a:solidFill>
                      <a:srgbClr val="C00000"/>
                    </a:solidFill>
                  </a:rPr>
                  <a:t>也不确定，我们可以继续增加层数，直到有一层的</a:t>
                </a:r>
                <a14:m>
                  <m:oMath xmlns:m="http://schemas.openxmlformats.org/officeDocument/2006/math">
                    <m:r>
                      <a:rPr kumimoji="1" lang="zh-CN" altLang="en-US" i="1">
                        <a:solidFill>
                          <a:srgbClr val="C00000"/>
                        </a:solidFill>
                        <a:latin typeface="Cambria Math" panose="02040503050406030204" pitchFamily="18" charset="0"/>
                      </a:rPr>
                      <m:t>𝜗</m:t>
                    </m:r>
                  </m:oMath>
                </a14:m>
                <a:r>
                  <a:rPr kumimoji="1" lang="zh-CN" altLang="en-US" dirty="0">
                    <a:solidFill>
                      <a:srgbClr val="C00000"/>
                    </a:solidFill>
                  </a:rPr>
                  <a:t>固定下来</a:t>
                </a:r>
              </a:p>
            </p:txBody>
          </p:sp>
        </mc:Choice>
        <mc:Fallback xmlns="">
          <p:sp>
            <p:nvSpPr>
              <p:cNvPr id="20" name="文本框 19">
                <a:extLst>
                  <a:ext uri="{FF2B5EF4-FFF2-40B4-BE49-F238E27FC236}">
                    <a16:creationId xmlns:a16="http://schemas.microsoft.com/office/drawing/2014/main" id="{17EE3D2B-3A1C-E143-91F6-26BC35F864FF}"/>
                  </a:ext>
                </a:extLst>
              </p:cNvPr>
              <p:cNvSpPr txBox="1">
                <a:spLocks noRot="1" noChangeAspect="1" noMove="1" noResize="1" noEditPoints="1" noAdjustHandles="1" noChangeArrowheads="1" noChangeShapeType="1" noTextEdit="1"/>
              </p:cNvSpPr>
              <p:nvPr/>
            </p:nvSpPr>
            <p:spPr>
              <a:xfrm>
                <a:off x="5705022" y="6079600"/>
                <a:ext cx="4996543" cy="646331"/>
              </a:xfrm>
              <a:prstGeom prst="rect">
                <a:avLst/>
              </a:prstGeom>
              <a:blipFill>
                <a:blip r:embed="rId7"/>
                <a:stretch>
                  <a:fillRect l="-1269" t="-5769" b="-115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072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blinds(horizontal)">
                                      <p:cBhvr>
                                        <p:cTn id="7" dur="500"/>
                                        <p:tgtEl>
                                          <p:spTgt spid="7">
                                            <p:txEl>
                                              <p:pRg st="11"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PPT御用主题">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8977</TotalTime>
  <Words>5224</Words>
  <Application>Microsoft Macintosh PowerPoint</Application>
  <PresentationFormat>宽屏</PresentationFormat>
  <Paragraphs>670</Paragraphs>
  <Slides>43</Slides>
  <Notes>43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43</vt:i4>
      </vt:variant>
    </vt:vector>
  </HeadingPairs>
  <TitlesOfParts>
    <vt:vector size="55" baseType="lpstr">
      <vt:lpstr>等线</vt:lpstr>
      <vt:lpstr>等线 Light</vt:lpstr>
      <vt:lpstr>AdvCaeciliaRm</vt:lpstr>
      <vt:lpstr>AdvP4721B4</vt:lpstr>
      <vt:lpstr>AdvP4C4E74</vt:lpstr>
      <vt:lpstr>Arial</vt:lpstr>
      <vt:lpstr>Arial Black</vt:lpstr>
      <vt:lpstr>Calibri</vt:lpstr>
      <vt:lpstr>Cambria Math</vt:lpstr>
      <vt:lpstr>Helvetica</vt:lpstr>
      <vt:lpstr>Office 主题​​</vt:lpstr>
      <vt:lpstr>3_PPT御用主题</vt:lpstr>
      <vt:lpstr>PowerPoint 演示文稿</vt:lpstr>
      <vt:lpstr>Non-social and social cues</vt:lpstr>
      <vt:lpstr>Non-social and social cues</vt:lpstr>
      <vt:lpstr>Introduction </vt:lpstr>
      <vt:lpstr>But</vt:lpstr>
      <vt:lpstr>Behavior——Model——fMRI </vt:lpstr>
      <vt:lpstr>Step1: Behavior --- Experiment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Discussion in   μ ̂_(1 gaze)^((t))</vt:lpstr>
      <vt:lpstr>Discussion in   μ ̂_(1 gaze)^((t))</vt:lpstr>
      <vt:lpstr>PowerPoint 演示文稿</vt:lpstr>
      <vt:lpstr>PowerPoint 演示文稿</vt:lpstr>
      <vt:lpstr>Discussion in〖 δ〗_(1 gaze)^((t))</vt:lpstr>
      <vt:lpstr>Discussion in〖 δ〗_(1 gaze)^((t))</vt:lpstr>
      <vt:lpstr>Discussion in〖 δ〗_(1 gaze)^((t))</vt:lpstr>
      <vt:lpstr>Conclusion </vt:lpstr>
      <vt:lpstr>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ziyi_xiong</dc:creator>
  <cp:lastModifiedBy>臧 仲尧</cp:lastModifiedBy>
  <cp:revision>449</cp:revision>
  <dcterms:created xsi:type="dcterms:W3CDTF">2021-10-17T11:43:38Z</dcterms:created>
  <dcterms:modified xsi:type="dcterms:W3CDTF">2022-06-21T09:57:34Z</dcterms:modified>
</cp:coreProperties>
</file>